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72" r:id="rId3"/>
    <p:sldId id="273" r:id="rId4"/>
    <p:sldId id="274" r:id="rId5"/>
    <p:sldId id="276" r:id="rId6"/>
    <p:sldId id="309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66D97-F999-4CA8-846C-9A52CAE4486C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DDF45-1137-44E1-A833-E40FB6A90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74030-620B-43C0-80F2-D66DC5BABA08}" type="slidenum">
              <a:rPr lang="en-US"/>
              <a:pPr/>
              <a:t>10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9C568-970A-4EB2-AAC5-A40B7E2B6BD1}" type="slidenum">
              <a:rPr lang="en-US"/>
              <a:pPr/>
              <a:t>11</a:t>
            </a:fld>
            <a:endParaRPr lang="en-US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8ADFB-5A4A-4E0F-9F52-711742879E5B}" type="slidenum">
              <a:rPr lang="en-US"/>
              <a:pPr/>
              <a:t>12</a:t>
            </a:fld>
            <a:endParaRPr lang="en-US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7A833-6C32-46E8-BA43-75A43EA53354}" type="slidenum">
              <a:rPr lang="en-US"/>
              <a:pPr/>
              <a:t>13</a:t>
            </a:fld>
            <a:endParaRPr lang="en-US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8C555-9C1A-40B6-9F44-29CE9AC86550}" type="slidenum">
              <a:rPr lang="en-US"/>
              <a:pPr/>
              <a:t>14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8F71B4-2011-44E4-A58F-4B78D14A73E8}" type="slidenum">
              <a:rPr lang="en-US"/>
              <a:pPr/>
              <a:t>15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B19D1-5B01-4F28-B529-A75C16D5001A}" type="slidenum">
              <a:rPr lang="en-US"/>
              <a:pPr/>
              <a:t>16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8D06A-4B4E-4E77-AD47-AA26D9DD840A}" type="slidenum">
              <a:rPr lang="en-US"/>
              <a:pPr/>
              <a:t>17</a:t>
            </a:fld>
            <a:endParaRPr lang="en-US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DB0F8-0001-4161-8E40-C049185506A2}" type="slidenum">
              <a:rPr lang="en-US"/>
              <a:pPr/>
              <a:t>18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CCE07-A4F3-4A2A-BBC8-D001D985A23D}" type="slidenum">
              <a:rPr lang="en-US"/>
              <a:pPr/>
              <a:t>19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11E59-6AB7-469C-B7A0-503357273425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76D28-E8CC-466B-A66D-A59DDB64902D}" type="slidenum">
              <a:rPr lang="en-US"/>
              <a:pPr/>
              <a:t>20</a:t>
            </a:fld>
            <a:endParaRPr lang="en-US"/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44750-2ED5-4053-AEF5-0EF97EF3C64C}" type="slidenum">
              <a:rPr lang="en-US"/>
              <a:pPr/>
              <a:t>21</a:t>
            </a:fld>
            <a:endParaRPr lang="en-US"/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98E2D-046A-43A4-9A09-1675B5D0D886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E155FC-DB30-4378-9B69-CE070B89F3D9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CB86A-81F8-42E8-8F55-A23C1F1CD2E2}" type="slidenum">
              <a:rPr lang="en-US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40F50-748B-4FE3-BDA9-08691189D053}" type="slidenum">
              <a:rPr lang="en-US"/>
              <a:pPr/>
              <a:t>6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C8F57-022E-4B51-A5E8-42161C11B1EE}" type="slidenum">
              <a:rPr lang="en-US"/>
              <a:pPr/>
              <a:t>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3C2F0-1376-4737-83C2-E8F3467E6138}" type="slidenum">
              <a:rPr lang="en-US"/>
              <a:pPr/>
              <a:t>8</a:t>
            </a:fld>
            <a:endParaRPr lang="en-US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9182C9-7CA8-47C5-943D-11C40B77C137}" type="slidenum">
              <a:rPr lang="en-US"/>
              <a:pPr/>
              <a:t>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E74E-FEF8-4102-B404-7DE9DCAACA0B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BA2A-0AE3-4B7C-9ED7-FB6AE77DE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E74E-FEF8-4102-B404-7DE9DCAACA0B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BA2A-0AE3-4B7C-9ED7-FB6AE77DE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E74E-FEF8-4102-B404-7DE9DCAACA0B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BA2A-0AE3-4B7C-9ED7-FB6AE77DE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E74E-FEF8-4102-B404-7DE9DCAACA0B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BA2A-0AE3-4B7C-9ED7-FB6AE77DE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E74E-FEF8-4102-B404-7DE9DCAACA0B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BA2A-0AE3-4B7C-9ED7-FB6AE77DE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E74E-FEF8-4102-B404-7DE9DCAACA0B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BA2A-0AE3-4B7C-9ED7-FB6AE77DE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E74E-FEF8-4102-B404-7DE9DCAACA0B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BA2A-0AE3-4B7C-9ED7-FB6AE77DE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E74E-FEF8-4102-B404-7DE9DCAACA0B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BA2A-0AE3-4B7C-9ED7-FB6AE77DE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E74E-FEF8-4102-B404-7DE9DCAACA0B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BA2A-0AE3-4B7C-9ED7-FB6AE77DE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E74E-FEF8-4102-B404-7DE9DCAACA0B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BA2A-0AE3-4B7C-9ED7-FB6AE77DE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E74E-FEF8-4102-B404-7DE9DCAACA0B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90BA2A-0AE3-4B7C-9ED7-FB6AE77DE0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42E74E-FEF8-4102-B404-7DE9DCAACA0B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90BA2A-0AE3-4B7C-9ED7-FB6AE77DE0B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works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martteaching.org/blog/2008/08/50-ways-to-use-wikis-for-a-more-collaborative-and-interactive-classro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848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Wikis in Physical Education</a:t>
            </a:r>
            <a:br>
              <a:rPr lang="en-US" dirty="0" smtClean="0"/>
            </a:br>
            <a:r>
              <a:rPr lang="en-US" sz="4900" dirty="0" smtClean="0"/>
              <a:t>Part I: Introduction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7854696" cy="1752600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Helena Baert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helenabaert@hotmail.com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3"/>
          <p:cNvPicPr>
            <a:picLocks noChangeAspect="1" noChangeArrowheads="1"/>
          </p:cNvPicPr>
          <p:nvPr/>
        </p:nvPicPr>
        <p:blipFill>
          <a:blip r:embed="rId3" cstate="print"/>
          <a:srcRect l="10706"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4724400" y="762000"/>
            <a:ext cx="4267200" cy="448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Garamond" pitchFamily="-109" charset="0"/>
              <a:buNone/>
            </a:pPr>
            <a:endParaRPr lang="en-GB" sz="2800" dirty="0">
              <a:solidFill>
                <a:schemeClr val="bg1"/>
              </a:solidFill>
              <a:latin typeface="Trebuchet MS" pitchFamily="-109" charset="0"/>
            </a:endParaRPr>
          </a:p>
          <a:p>
            <a:pPr algn="ctr"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Garamond" pitchFamily="-109" charset="0"/>
              <a:buNone/>
            </a:pPr>
            <a:r>
              <a:rPr lang="en-GB" sz="2800" dirty="0">
                <a:solidFill>
                  <a:schemeClr val="bg1"/>
                </a:solidFill>
                <a:latin typeface="Trebuchet MS" pitchFamily="-109" charset="0"/>
              </a:rPr>
              <a:t>Jamie wants to make certain her students act appropriately on line.</a:t>
            </a:r>
          </a:p>
          <a:p>
            <a:pPr algn="ctr"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Garamond" pitchFamily="-109" charset="0"/>
              <a:buNone/>
            </a:pPr>
            <a:endParaRPr lang="en-GB" sz="2800" dirty="0">
              <a:solidFill>
                <a:schemeClr val="bg1"/>
              </a:solidFill>
              <a:latin typeface="Trebuchet MS" pitchFamily="-109" charset="0"/>
            </a:endParaRPr>
          </a:p>
          <a:p>
            <a:pPr algn="ctr"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Garamond" pitchFamily="-109" charset="0"/>
              <a:buNone/>
            </a:pPr>
            <a:r>
              <a:rPr lang="en-GB" sz="2800" dirty="0">
                <a:solidFill>
                  <a:schemeClr val="bg1"/>
                </a:solidFill>
                <a:latin typeface="Trebuchet MS" pitchFamily="-109" charset="0"/>
              </a:rPr>
              <a:t>Will her students </a:t>
            </a:r>
            <a:r>
              <a:rPr lang="en-GB" sz="2800" b="1" dirty="0">
                <a:solidFill>
                  <a:schemeClr val="bg1"/>
                </a:solidFill>
                <a:latin typeface="Trebuchet MS" pitchFamily="-109" charset="0"/>
              </a:rPr>
              <a:t>write offensive comments</a:t>
            </a:r>
            <a:r>
              <a:rPr lang="en-GB" sz="2800" dirty="0">
                <a:solidFill>
                  <a:schemeClr val="bg1"/>
                </a:solidFill>
                <a:latin typeface="Trebuchet MS" pitchFamily="-109" charset="0"/>
              </a:rPr>
              <a:t>?</a:t>
            </a:r>
          </a:p>
          <a:p>
            <a:pPr algn="ctr"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Garamond" pitchFamily="-109" charset="0"/>
              <a:buNone/>
            </a:pPr>
            <a:endParaRPr lang="en-GB" sz="2800" dirty="0">
              <a:solidFill>
                <a:schemeClr val="bg1"/>
              </a:solidFill>
              <a:latin typeface="Trebuchet MS" pitchFamily="-109" charset="0"/>
            </a:endParaRPr>
          </a:p>
          <a:p>
            <a:pPr algn="ctr"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Garamond" pitchFamily="-109" charset="0"/>
              <a:buNone/>
            </a:pPr>
            <a:r>
              <a:rPr lang="en-GB" sz="2800" dirty="0">
                <a:solidFill>
                  <a:schemeClr val="bg1"/>
                </a:solidFill>
                <a:latin typeface="Trebuchet MS" pitchFamily="-109" charset="0"/>
              </a:rPr>
              <a:t>How can she </a:t>
            </a:r>
            <a:r>
              <a:rPr lang="en-GB" sz="2800" b="1" dirty="0">
                <a:solidFill>
                  <a:schemeClr val="bg1"/>
                </a:solidFill>
                <a:latin typeface="Trebuchet MS" pitchFamily="-109" charset="0"/>
              </a:rPr>
              <a:t>monitor</a:t>
            </a:r>
            <a:r>
              <a:rPr lang="en-GB" sz="2800" dirty="0">
                <a:solidFill>
                  <a:schemeClr val="bg1"/>
                </a:solidFill>
                <a:latin typeface="Trebuchet MS" pitchFamily="-109" charset="0"/>
              </a:rPr>
              <a:t> her </a:t>
            </a:r>
            <a:r>
              <a:rPr lang="en-GB" sz="2800" dirty="0" smtClean="0">
                <a:solidFill>
                  <a:schemeClr val="bg1"/>
                </a:solidFill>
                <a:latin typeface="Trebuchet MS" pitchFamily="-109" charset="0"/>
              </a:rPr>
              <a:t>students’ </a:t>
            </a:r>
            <a:r>
              <a:rPr lang="en-GB" sz="2800" dirty="0">
                <a:solidFill>
                  <a:schemeClr val="bg1"/>
                </a:solidFill>
                <a:latin typeface="Trebuchet MS" pitchFamily="-109" charset="0"/>
              </a:rPr>
              <a:t>activity?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95800" y="2116138"/>
            <a:ext cx="4648200" cy="2227262"/>
          </a:xfrm>
          <a:noFill/>
        </p:spPr>
        <p:txBody>
          <a:bodyPr lIns="90000" tIns="46800" rIns="90000" bIns="46800">
            <a:spAutoFit/>
          </a:bodyPr>
          <a:lstStyle/>
          <a:p>
            <a:pPr defTabSz="457200" eaLnBrk="1" hangingPunct="1">
              <a:buFont typeface="Garamond" pitchFamily="-10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smtClean="0">
                <a:latin typeface="Trebuchet MS" pitchFamily="-109" charset="0"/>
              </a:rPr>
              <a:t>You have a history of every edit </a:t>
            </a:r>
            <a:br>
              <a:rPr lang="en-GB" sz="2800" smtClean="0">
                <a:latin typeface="Trebuchet MS" pitchFamily="-109" charset="0"/>
              </a:rPr>
            </a:br>
            <a:r>
              <a:rPr lang="en-GB" sz="2800" smtClean="0">
                <a:latin typeface="Trebuchet MS" pitchFamily="-109" charset="0"/>
              </a:rPr>
              <a:t/>
            </a:r>
            <a:br>
              <a:rPr lang="en-GB" sz="2800" smtClean="0">
                <a:latin typeface="Trebuchet MS" pitchFamily="-109" charset="0"/>
              </a:rPr>
            </a:br>
            <a:r>
              <a:rPr lang="en-GB" sz="2800" smtClean="0">
                <a:latin typeface="Trebuchet MS" pitchFamily="-109" charset="0"/>
              </a:rPr>
              <a:t>You are notified of every change</a:t>
            </a:r>
          </a:p>
        </p:txBody>
      </p:sp>
      <p:pic>
        <p:nvPicPr>
          <p:cNvPr id="171013" name="Picture 5" descr="Welcome to Room 15 Wiki! - Mr Lindsay's 6th grade classroom w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3200400" cy="23463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189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36869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209800"/>
            <a:ext cx="2862263" cy="4324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9888"/>
            <a:ext cx="8686800" cy="648512"/>
          </a:xfrm>
        </p:spPr>
        <p:txBody>
          <a:bodyPr lIns="90000" tIns="46800" rIns="90000" bIns="46800">
            <a:spAutoFit/>
          </a:bodyPr>
          <a:lstStyle/>
          <a:p>
            <a:pPr algn="ctr" defTabSz="457200" eaLnBrk="1" hangingPunct="1">
              <a:buFont typeface="Garamond" pitchFamily="-10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chemeClr val="bg1"/>
                </a:solidFill>
                <a:latin typeface="Trebuchet MS" pitchFamily="-109" charset="0"/>
              </a:rPr>
              <a:t>No more  “dog ate my </a:t>
            </a:r>
            <a:r>
              <a:rPr lang="en-GB" sz="3600" b="1" dirty="0" smtClean="0">
                <a:solidFill>
                  <a:schemeClr val="bg1"/>
                </a:solidFill>
                <a:latin typeface="Trebuchet MS" pitchFamily="-109" charset="0"/>
              </a:rPr>
              <a:t>homework”</a:t>
            </a:r>
            <a:endParaRPr lang="en-GB" sz="3600" b="1" dirty="0" smtClean="0">
              <a:solidFill>
                <a:schemeClr val="bg1"/>
              </a:solidFill>
              <a:latin typeface="Trebuchet MS" pitchFamily="-109" charset="0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921250"/>
            <a:ext cx="8305800" cy="956288"/>
          </a:xfrm>
        </p:spPr>
        <p:txBody>
          <a:bodyPr lIns="90000" tIns="46800" rIns="90000" bIns="46800">
            <a:spAutoFit/>
          </a:bodyPr>
          <a:lstStyle/>
          <a:p>
            <a:pPr marL="339725" indent="-339725" algn="ctr" defTabSz="457200" eaLnBrk="1" hangingPunct="1">
              <a:spcBef>
                <a:spcPts val="750"/>
              </a:spcBef>
              <a:buFont typeface="Garamond" pitchFamily="-109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dirty="0" smtClean="0">
                <a:solidFill>
                  <a:schemeClr val="bg1"/>
                </a:solidFill>
                <a:latin typeface="Trebuchet MS" pitchFamily="-109" charset="0"/>
              </a:rPr>
              <a:t>Edits are </a:t>
            </a:r>
            <a:r>
              <a:rPr lang="en-GB" sz="2800" b="1" dirty="0" smtClean="0">
                <a:solidFill>
                  <a:schemeClr val="bg1"/>
                </a:solidFill>
                <a:latin typeface="Trebuchet MS" pitchFamily="-109" charset="0"/>
              </a:rPr>
              <a:t>time-stamped</a:t>
            </a:r>
            <a:r>
              <a:rPr lang="en-GB" sz="2800" b="1" dirty="0" smtClean="0">
                <a:solidFill>
                  <a:schemeClr val="bg1"/>
                </a:solidFill>
                <a:latin typeface="Trebuchet MS" pitchFamily="-109" charset="0"/>
              </a:rPr>
              <a:t>. </a:t>
            </a:r>
            <a:r>
              <a:rPr lang="en-GB" sz="2800" dirty="0" smtClean="0">
                <a:solidFill>
                  <a:schemeClr val="bg1"/>
                </a:solidFill>
                <a:latin typeface="Trebuchet MS" pitchFamily="-109" charset="0"/>
              </a:rPr>
              <a:t>You know </a:t>
            </a:r>
            <a:r>
              <a:rPr lang="en-GB" sz="2800" b="1" dirty="0" smtClean="0">
                <a:solidFill>
                  <a:schemeClr val="bg1"/>
                </a:solidFill>
                <a:latin typeface="Trebuchet MS" pitchFamily="-109" charset="0"/>
              </a:rPr>
              <a:t>who</a:t>
            </a:r>
            <a:r>
              <a:rPr lang="en-GB" sz="2800" dirty="0" smtClean="0">
                <a:solidFill>
                  <a:schemeClr val="bg1"/>
                </a:solidFill>
                <a:latin typeface="Trebuchet MS" pitchFamily="-109" charset="0"/>
              </a:rPr>
              <a:t> made changes and </a:t>
            </a:r>
            <a:r>
              <a:rPr lang="en-GB" sz="2800" b="1" dirty="0" smtClean="0">
                <a:solidFill>
                  <a:schemeClr val="bg1"/>
                </a:solidFill>
                <a:latin typeface="Trebuchet MS" pitchFamily="-109" charset="0"/>
              </a:rPr>
              <a:t>when</a:t>
            </a:r>
            <a:r>
              <a:rPr lang="en-GB" sz="2800" dirty="0" smtClean="0">
                <a:solidFill>
                  <a:schemeClr val="bg1"/>
                </a:solidFill>
                <a:latin typeface="Trebuchet MS" pitchFamily="-109" charset="0"/>
              </a:rPr>
              <a:t> they were made.</a:t>
            </a:r>
          </a:p>
        </p:txBody>
      </p:sp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4572000" cy="3048000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7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838200" y="688975"/>
            <a:ext cx="7543800" cy="1304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457200">
              <a:lnSpc>
                <a:spcPct val="93000"/>
              </a:lnSpc>
              <a:buClr>
                <a:srgbClr val="000000"/>
              </a:buClr>
              <a:buSzPct val="100000"/>
              <a:buFont typeface="Garamond" pitchFamily="-10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>
                <a:latin typeface="Trebuchet MS" pitchFamily="-109" charset="0"/>
                <a:cs typeface="Lucida Sans Unicode" pitchFamily="-109" charset="0"/>
              </a:rPr>
              <a:t>Wikis are Free and Easy to set up</a:t>
            </a:r>
          </a:p>
          <a:p>
            <a:pPr algn="ctr" defTabSz="457200">
              <a:lnSpc>
                <a:spcPct val="93000"/>
              </a:lnSpc>
              <a:buClr>
                <a:srgbClr val="000000"/>
              </a:buClr>
              <a:buSzPct val="100000"/>
              <a:buFont typeface="Garamond" pitchFamily="-10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>
                <a:latin typeface="Trebuchet MS" pitchFamily="-109" charset="0"/>
                <a:cs typeface="Lucida Sans Unicode" pitchFamily="-109" charset="0"/>
              </a:rPr>
              <a:t>No IT department is needed!</a:t>
            </a:r>
          </a:p>
          <a:p>
            <a:pPr algn="ctr" defTabSz="457200">
              <a:lnSpc>
                <a:spcPct val="93000"/>
              </a:lnSpc>
              <a:buClr>
                <a:srgbClr val="000000"/>
              </a:buClr>
              <a:buSzPct val="100000"/>
              <a:buFont typeface="Garamond" pitchFamily="-10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chemeClr val="bg1"/>
              </a:solidFill>
              <a:latin typeface="Trebuchet MS" pitchFamily="-109" charset="0"/>
              <a:cs typeface="Lucida Sans Unicode" pitchFamily="-109" charset="0"/>
            </a:endParaRPr>
          </a:p>
        </p:txBody>
      </p:sp>
      <p:pic>
        <p:nvPicPr>
          <p:cNvPr id="40965" name="Picture 5" descr="Picture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133600"/>
            <a:ext cx="655320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4724400" y="2667000"/>
            <a:ext cx="4191000" cy="153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39775" lvl="1" indent="-282575" algn="ctr" defTabSz="457200">
              <a:lnSpc>
                <a:spcPct val="93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3600" b="1">
                <a:solidFill>
                  <a:schemeClr val="bg1"/>
                </a:solidFill>
                <a:latin typeface="Trebuchet MS" pitchFamily="-109" charset="0"/>
                <a:cs typeface="Lucida Sans Unicode" pitchFamily="-109" charset="0"/>
              </a:rPr>
              <a:t>Simply create a password and begin</a:t>
            </a:r>
          </a:p>
        </p:txBody>
      </p:sp>
      <p:pic>
        <p:nvPicPr>
          <p:cNvPr id="8" name="Picture 7" descr="Picture 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4419600" cy="495141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9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100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39775" lvl="1" indent="-282575" algn="ctr" defTabSz="4572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3600" b="1">
                <a:solidFill>
                  <a:schemeClr val="bg1"/>
                </a:solidFill>
                <a:latin typeface="Trebuchet MS" pitchFamily="-109" charset="0"/>
                <a:cs typeface="Lucida Sans Unicode" pitchFamily="-109" charset="0"/>
              </a:rPr>
              <a:t>Set it up and it works</a:t>
            </a:r>
          </a:p>
          <a:p>
            <a:pPr marL="739775" lvl="1" indent="-282575" algn="ctr" defTabSz="4572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800">
                <a:solidFill>
                  <a:schemeClr val="bg1"/>
                </a:solidFill>
                <a:latin typeface="Trebuchet MS" pitchFamily="-109" charset="0"/>
                <a:cs typeface="Lucida Sans Unicode" pitchFamily="-109" charset="0"/>
              </a:rPr>
              <a:t>just like typing in Microsoft Word</a:t>
            </a:r>
          </a:p>
        </p:txBody>
      </p:sp>
      <p:pic>
        <p:nvPicPr>
          <p:cNvPr id="8" name="Picture 7" descr="Picture 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7696200" cy="51816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13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6781800" y="533400"/>
            <a:ext cx="2203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Trebuchet MS" pitchFamily="-109" charset="0"/>
              </a:rPr>
              <a:t>Just like creating a Word document</a:t>
            </a:r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6781800" y="4800600"/>
            <a:ext cx="21272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Trebuchet MS" pitchFamily="-109" charset="0"/>
              </a:rPr>
              <a:t>Easily insert Images and Video</a:t>
            </a:r>
          </a:p>
        </p:txBody>
      </p:sp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6248400" cy="56245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7111" name="Line 10"/>
          <p:cNvSpPr>
            <a:spLocks noChangeShapeType="1"/>
          </p:cNvSpPr>
          <p:nvPr/>
        </p:nvSpPr>
        <p:spPr bwMode="auto">
          <a:xfrm flipH="1" flipV="1">
            <a:off x="3505200" y="914400"/>
            <a:ext cx="3352800" cy="304800"/>
          </a:xfrm>
          <a:prstGeom prst="line">
            <a:avLst/>
          </a:prstGeom>
          <a:noFill/>
          <a:ln w="60325">
            <a:solidFill>
              <a:srgbClr val="D1312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Line 11"/>
          <p:cNvSpPr>
            <a:spLocks noChangeShapeType="1"/>
          </p:cNvSpPr>
          <p:nvPr/>
        </p:nvSpPr>
        <p:spPr bwMode="auto">
          <a:xfrm flipH="1" flipV="1">
            <a:off x="1676400" y="4953000"/>
            <a:ext cx="5029200" cy="381000"/>
          </a:xfrm>
          <a:prstGeom prst="line">
            <a:avLst/>
          </a:prstGeom>
          <a:noFill/>
          <a:ln w="76200">
            <a:solidFill>
              <a:srgbClr val="D1312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Text Box 20"/>
          <p:cNvSpPr txBox="1">
            <a:spLocks noChangeArrowheads="1"/>
          </p:cNvSpPr>
          <p:nvPr/>
        </p:nvSpPr>
        <p:spPr bwMode="auto">
          <a:xfrm>
            <a:off x="6705600" y="3048000"/>
            <a:ext cx="22796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Trebuchet MS" pitchFamily="-109" charset="0"/>
              </a:rPr>
              <a:t>Just click and begin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20650"/>
            <a:ext cx="9144000" cy="649288"/>
          </a:xfrm>
        </p:spPr>
        <p:txBody>
          <a:bodyPr lIns="90000" tIns="46800" rIns="90000" bIns="46800">
            <a:spAutoFit/>
          </a:bodyPr>
          <a:lstStyle/>
          <a:p>
            <a:pPr defTabSz="457200" eaLnBrk="1" hangingPunct="1">
              <a:buFont typeface="Garamond" pitchFamily="-10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smtClean="0">
                <a:solidFill>
                  <a:schemeClr val="bg1"/>
                </a:solidFill>
                <a:latin typeface="Trebuchet MS" pitchFamily="-109" charset="0"/>
              </a:rPr>
              <a:t>Post a picture or a video</a:t>
            </a:r>
          </a:p>
        </p:txBody>
      </p:sp>
      <p:pic>
        <p:nvPicPr>
          <p:cNvPr id="12" name="Picture 11" descr="Picture 1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8153400" cy="55149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096000" y="1752600"/>
            <a:ext cx="2362200" cy="3733800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7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90600" y="304800"/>
            <a:ext cx="2428875" cy="723900"/>
            <a:chOff x="2448" y="1536"/>
            <a:chExt cx="1530" cy="456"/>
          </a:xfrm>
        </p:grpSpPr>
        <p:pic>
          <p:nvPicPr>
            <p:cNvPr id="51207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8" y="1536"/>
              <a:ext cx="1530" cy="4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1208" name="Rectangle 11"/>
            <p:cNvSpPr>
              <a:spLocks noChangeArrowheads="1"/>
            </p:cNvSpPr>
            <p:nvPr/>
          </p:nvSpPr>
          <p:spPr bwMode="auto">
            <a:xfrm>
              <a:off x="3120" y="1632"/>
              <a:ext cx="624" cy="1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20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81400"/>
            <a:ext cx="4114800" cy="30749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6" name="Text Box 18"/>
          <p:cNvSpPr txBox="1">
            <a:spLocks noChangeArrowheads="1"/>
          </p:cNvSpPr>
          <p:nvPr/>
        </p:nvSpPr>
        <p:spPr bwMode="auto">
          <a:xfrm>
            <a:off x="4648200" y="1143000"/>
            <a:ext cx="426720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>
                <a:latin typeface="Trebuchet MS" pitchFamily="-109" charset="0"/>
              </a:rPr>
              <a:t>Teachers can make coursework and homework information easily available to both students and parents.</a:t>
            </a:r>
          </a:p>
          <a:p>
            <a:pPr algn="ctr">
              <a:spcBef>
                <a:spcPct val="50000"/>
              </a:spcBef>
            </a:pPr>
            <a:endParaRPr lang="en-GB" sz="2800" dirty="0">
              <a:latin typeface="Trebuchet MS" pitchFamily="-109" charset="0"/>
            </a:endParaRPr>
          </a:p>
          <a:p>
            <a:pPr algn="ctr">
              <a:spcBef>
                <a:spcPct val="50000"/>
              </a:spcBef>
            </a:pPr>
            <a:r>
              <a:rPr lang="en-GB" sz="2800" dirty="0">
                <a:latin typeface="Trebuchet MS" pitchFamily="-109" charset="0"/>
              </a:rPr>
              <a:t>With </a:t>
            </a:r>
            <a:r>
              <a:rPr lang="en-GB" sz="2800" dirty="0" smtClean="0">
                <a:latin typeface="Trebuchet MS" pitchFamily="-109" charset="0"/>
              </a:rPr>
              <a:t>easy-to-use plug-ins </a:t>
            </a:r>
            <a:r>
              <a:rPr lang="en-GB" sz="2800" dirty="0">
                <a:latin typeface="Trebuchet MS" pitchFamily="-109" charset="0"/>
              </a:rPr>
              <a:t>you can create a calendar.</a:t>
            </a:r>
            <a:r>
              <a:rPr lang="en-GB" sz="3200" dirty="0">
                <a:latin typeface="Garamond" pitchFamily="-109" charset="0"/>
              </a:rPr>
              <a:t>  </a:t>
            </a:r>
          </a:p>
        </p:txBody>
      </p:sp>
      <p:pic>
        <p:nvPicPr>
          <p:cNvPr id="9" name="Picture 8" descr="pbworks_plugin.png"/>
          <p:cNvPicPr>
            <a:picLocks noChangeAspect="1"/>
          </p:cNvPicPr>
          <p:nvPr/>
        </p:nvPicPr>
        <p:blipFill>
          <a:blip r:embed="rId5" cstate="print"/>
          <a:srcRect l="35015" t="27750" r="28724" b="32578"/>
          <a:stretch>
            <a:fillRect/>
          </a:stretch>
        </p:blipFill>
        <p:spPr>
          <a:xfrm>
            <a:off x="762000" y="1219200"/>
            <a:ext cx="2895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7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Text Box 14"/>
          <p:cNvSpPr txBox="1">
            <a:spLocks noChangeArrowheads="1"/>
          </p:cNvSpPr>
          <p:nvPr/>
        </p:nvSpPr>
        <p:spPr bwMode="auto">
          <a:xfrm>
            <a:off x="914400" y="304800"/>
            <a:ext cx="8229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Trebuchet MS" pitchFamily="-109" charset="0"/>
              </a:rPr>
              <a:t>Quickly create new pages 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Trebuchet MS" pitchFamily="-109" charset="0"/>
              </a:rPr>
              <a:t>Templates designed with teachers in mind</a:t>
            </a:r>
          </a:p>
        </p:txBody>
      </p:sp>
      <p:pic>
        <p:nvPicPr>
          <p:cNvPr id="12" name="Picture 11" descr="Picture 1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038600"/>
            <a:ext cx="7402513" cy="2540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11" name="Picture 10" descr="Picture 11.png"/>
          <p:cNvPicPr>
            <a:picLocks noChangeAspect="1"/>
          </p:cNvPicPr>
          <p:nvPr/>
        </p:nvPicPr>
        <p:blipFill>
          <a:blip r:embed="rId4" cstate="print"/>
          <a:srcRect l="66640"/>
          <a:stretch>
            <a:fillRect/>
          </a:stretch>
        </p:blipFill>
        <p:spPr bwMode="auto">
          <a:xfrm>
            <a:off x="2743200" y="2362200"/>
            <a:ext cx="3379788" cy="13716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three studetns, compuer"/>
          <p:cNvPicPr>
            <a:picLocks noChangeAspect="1" noChangeArrowheads="1"/>
          </p:cNvPicPr>
          <p:nvPr/>
        </p:nvPicPr>
        <p:blipFill>
          <a:blip r:embed="rId3" cstate="print"/>
          <a:srcRect r="47058"/>
          <a:stretch>
            <a:fillRect/>
          </a:stretch>
        </p:blipFill>
        <p:spPr bwMode="auto">
          <a:xfrm>
            <a:off x="0" y="0"/>
            <a:ext cx="5475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953000" y="1781175"/>
            <a:ext cx="37338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chemeClr val="bg1"/>
                </a:solidFill>
                <a:latin typeface="Trebuchet MS" pitchFamily="-109" charset="0"/>
              </a:rPr>
              <a:t>A wiki is an easy-to-use free web page that multiple people can edit.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D1312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D1312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229600" cy="2404504"/>
          </a:xfrm>
        </p:spPr>
        <p:txBody>
          <a:bodyPr wrap="square" lIns="0" tIns="0" rIns="0" bIns="0">
            <a:spAutoFit/>
          </a:bodyPr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latin typeface="Trebuchet MS" pitchFamily="-109" charset="0"/>
              </a:rPr>
              <a:t>Educator wikis are free</a:t>
            </a:r>
            <a:r>
              <a:rPr lang="en-GB" sz="2800" smtClean="0">
                <a:latin typeface="Trebuchet MS" pitchFamily="-109" charset="0"/>
              </a:rPr>
              <a:t>, </a:t>
            </a:r>
            <a:r>
              <a:rPr lang="en-GB" sz="2800" smtClean="0">
                <a:latin typeface="Trebuchet MS" pitchFamily="-109" charset="0"/>
              </a:rPr>
              <a:t>fast, </a:t>
            </a:r>
            <a:r>
              <a:rPr lang="en-GB" sz="2800" dirty="0" smtClean="0">
                <a:latin typeface="Trebuchet MS" pitchFamily="-109" charset="0"/>
              </a:rPr>
              <a:t>and ready to use.</a:t>
            </a:r>
            <a:br>
              <a:rPr lang="en-GB" sz="2800" dirty="0" smtClean="0">
                <a:latin typeface="Trebuchet MS" pitchFamily="-109" charset="0"/>
              </a:rPr>
            </a:br>
            <a:r>
              <a:rPr lang="en-GB" sz="2800" dirty="0" smtClean="0">
                <a:latin typeface="Trebuchet MS" pitchFamily="-109" charset="0"/>
              </a:rPr>
              <a:t/>
            </a:r>
            <a:br>
              <a:rPr lang="en-GB" sz="2800" dirty="0" smtClean="0">
                <a:latin typeface="Trebuchet MS" pitchFamily="-109" charset="0"/>
              </a:rPr>
            </a:br>
            <a:r>
              <a:rPr lang="en-GB" sz="2800" dirty="0" smtClean="0">
                <a:latin typeface="Trebuchet MS" pitchFamily="-109" charset="0"/>
              </a:rPr>
              <a:t/>
            </a:r>
            <a:br>
              <a:rPr lang="en-GB" sz="2800" dirty="0" smtClean="0">
                <a:latin typeface="Trebuchet MS" pitchFamily="-109" charset="0"/>
              </a:rPr>
            </a:br>
            <a:r>
              <a:rPr lang="en-GB" sz="2800" dirty="0" smtClean="0">
                <a:latin typeface="Trebuchet MS" pitchFamily="-109" charset="0"/>
              </a:rPr>
              <a:t>Create one now at </a:t>
            </a:r>
            <a:r>
              <a:rPr lang="en-GB" sz="2800" dirty="0" smtClean="0">
                <a:latin typeface="Trebuchet MS" pitchFamily="-109" charset="0"/>
                <a:hlinkClick r:id="rId3"/>
              </a:rPr>
              <a:t>www.pbworks.com</a:t>
            </a:r>
            <a:r>
              <a:rPr lang="en-GB" sz="2800" dirty="0" smtClean="0">
                <a:latin typeface="Trebuchet MS" pitchFamily="-109" charset="0"/>
              </a:rPr>
              <a:t/>
            </a:r>
            <a:br>
              <a:rPr lang="en-GB" sz="2800" dirty="0" smtClean="0">
                <a:latin typeface="Trebuchet MS" pitchFamily="-109" charset="0"/>
              </a:rPr>
            </a:br>
            <a:r>
              <a:rPr lang="en-GB" sz="2800" dirty="0" smtClean="0">
                <a:latin typeface="Trebuchet MS" pitchFamily="-109" charset="0"/>
              </a:rPr>
              <a:t>Follow along with Part II to create your own wiki!</a:t>
            </a:r>
            <a:br>
              <a:rPr lang="en-GB" sz="2800" dirty="0" smtClean="0">
                <a:latin typeface="Trebuchet MS" pitchFamily="-109" charset="0"/>
              </a:rPr>
            </a:br>
            <a:endParaRPr lang="en-GB" sz="2800" dirty="0" smtClean="0">
              <a:latin typeface="Trebuchet MS" pitchFamily="-109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733800"/>
            <a:ext cx="4419600" cy="267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6324600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Parts of this presentation used with permission of </a:t>
            </a:r>
            <a:r>
              <a:rPr lang="en-US" sz="1200" dirty="0" err="1" smtClean="0"/>
              <a:t>PBWorks</a:t>
            </a:r>
            <a:r>
              <a:rPr lang="en-US" sz="1200" dirty="0" smtClean="0"/>
              <a:t> @2009 </a:t>
            </a:r>
            <a:endParaRPr lang="en-US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Picture1"/>
          <p:cNvPicPr>
            <a:picLocks noChangeAspect="1" noChangeArrowheads="1"/>
          </p:cNvPicPr>
          <p:nvPr/>
        </p:nvPicPr>
        <p:blipFill>
          <a:blip r:embed="rId3" cstate="print"/>
          <a:srcRect l="3937" r="1591"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43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8" name="Line 4"/>
            <p:cNvSpPr>
              <a:spLocks noChangeShapeType="1"/>
            </p:cNvSpPr>
            <p:nvPr/>
          </p:nvSpPr>
          <p:spPr bwMode="auto">
            <a:xfrm>
              <a:off x="0" y="0"/>
              <a:ext cx="576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Line 5"/>
            <p:cNvSpPr>
              <a:spLocks noChangeShapeType="1"/>
            </p:cNvSpPr>
            <p:nvPr/>
          </p:nvSpPr>
          <p:spPr bwMode="auto">
            <a:xfrm>
              <a:off x="0" y="4320"/>
              <a:ext cx="576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Line 6"/>
            <p:cNvSpPr>
              <a:spLocks noChangeShapeType="1"/>
            </p:cNvSpPr>
            <p:nvPr/>
          </p:nvSpPr>
          <p:spPr bwMode="auto">
            <a:xfrm>
              <a:off x="0" y="0"/>
              <a:ext cx="1" cy="432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Line 7"/>
            <p:cNvSpPr>
              <a:spLocks noChangeShapeType="1"/>
            </p:cNvSpPr>
            <p:nvPr/>
          </p:nvSpPr>
          <p:spPr bwMode="auto">
            <a:xfrm>
              <a:off x="5760" y="0"/>
              <a:ext cx="1" cy="432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6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41910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latin typeface="Trebuchet MS" pitchFamily="-109" charset="0"/>
              </a:rPr>
              <a:t>Wiki means </a:t>
            </a:r>
            <a:r>
              <a:rPr lang="en-US" sz="3600" b="1" dirty="0" smtClean="0">
                <a:latin typeface="Trebuchet MS" pitchFamily="-109" charset="0"/>
              </a:rPr>
              <a:t>“quick” </a:t>
            </a:r>
            <a:r>
              <a:rPr lang="en-US" sz="3600" b="1" dirty="0" smtClean="0">
                <a:latin typeface="Trebuchet MS" pitchFamily="-109" charset="0"/>
              </a:rPr>
              <a:t>in Hawaiian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8600" y="1168400"/>
            <a:ext cx="41148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chemeClr val="bg1"/>
                </a:solidFill>
                <a:latin typeface="Trebuchet MS" pitchFamily="-109" charset="0"/>
              </a:rPr>
              <a:t>In the classroom, a wiki is a free tool that empowers every student to participate in group projects.</a:t>
            </a:r>
            <a:r>
              <a:rPr lang="en-GB" sz="3600">
                <a:solidFill>
                  <a:schemeClr val="bg1"/>
                </a:solidFill>
                <a:latin typeface="Garamond" pitchFamily="-109" charset="0"/>
              </a:rPr>
              <a:t> </a:t>
            </a:r>
          </a:p>
        </p:txBody>
      </p:sp>
      <p:pic>
        <p:nvPicPr>
          <p:cNvPr id="20484" name="Picture 6" descr="two students working together"/>
          <p:cNvPicPr>
            <a:picLocks noChangeAspect="1" noChangeArrowheads="1"/>
          </p:cNvPicPr>
          <p:nvPr/>
        </p:nvPicPr>
        <p:blipFill>
          <a:blip r:embed="rId3" cstate="print"/>
          <a:srcRect r="3226"/>
          <a:stretch>
            <a:fillRect/>
          </a:stretch>
        </p:blipFill>
        <p:spPr bwMode="auto">
          <a:xfrm>
            <a:off x="4572000" y="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one girl student"/>
          <p:cNvPicPr>
            <a:picLocks noChangeAspect="1" noChangeArrowheads="1"/>
          </p:cNvPicPr>
          <p:nvPr/>
        </p:nvPicPr>
        <p:blipFill>
          <a:blip r:embed="rId4" cstate="print"/>
          <a:srcRect r="14285"/>
          <a:stretch>
            <a:fillRect/>
          </a:stretch>
        </p:blipFill>
        <p:spPr bwMode="auto">
          <a:xfrm>
            <a:off x="4572000" y="3309938"/>
            <a:ext cx="4572000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79" name="Rectangle 24"/>
          <p:cNvSpPr>
            <a:spLocks noChangeArrowheads="1"/>
          </p:cNvSpPr>
          <p:nvPr/>
        </p:nvSpPr>
        <p:spPr bwMode="auto">
          <a:xfrm>
            <a:off x="3200400" y="1905000"/>
            <a:ext cx="28194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25"/>
          <p:cNvSpPr>
            <a:spLocks noChangeArrowheads="1"/>
          </p:cNvSpPr>
          <p:nvPr/>
        </p:nvSpPr>
        <p:spPr bwMode="auto">
          <a:xfrm>
            <a:off x="533400" y="1905000"/>
            <a:ext cx="2667000" cy="4191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26"/>
          <p:cNvSpPr>
            <a:spLocks noChangeArrowheads="1"/>
          </p:cNvSpPr>
          <p:nvPr/>
        </p:nvSpPr>
        <p:spPr bwMode="auto">
          <a:xfrm>
            <a:off x="6019800" y="1905000"/>
            <a:ext cx="2667000" cy="4191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705600" y="2644775"/>
            <a:ext cx="12954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>
                <a:solidFill>
                  <a:schemeClr val="bg1"/>
                </a:solidFill>
                <a:latin typeface="Trebuchet MS" pitchFamily="-109" charset="0"/>
              </a:rPr>
              <a:t>Converse</a:t>
            </a: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>
                <a:solidFill>
                  <a:schemeClr val="bg1"/>
                </a:solidFill>
                <a:latin typeface="Trebuchet MS" pitchFamily="-109" charset="0"/>
              </a:rPr>
              <a:t>Post ideas</a:t>
            </a: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>
                <a:solidFill>
                  <a:schemeClr val="bg1"/>
                </a:solidFill>
                <a:latin typeface="Trebuchet MS" pitchFamily="-109" charset="0"/>
              </a:rPr>
              <a:t>Respond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GB" sz="2400">
              <a:solidFill>
                <a:schemeClr val="bg1"/>
              </a:solidFill>
              <a:latin typeface="Trebuchet MS" pitchFamily="-109" charset="0"/>
              <a:cs typeface="Lucida Sans Unicode" pitchFamily="-109" charset="0"/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GB" sz="2400">
              <a:solidFill>
                <a:srgbClr val="000000"/>
              </a:solidFill>
              <a:latin typeface="Garamond" pitchFamily="-109" charset="0"/>
              <a:cs typeface="Lucida Sans Unicode" pitchFamily="-109" charset="0"/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GB" sz="2400">
              <a:solidFill>
                <a:srgbClr val="000000"/>
              </a:solidFill>
              <a:latin typeface="Garamond" pitchFamily="-109" charset="0"/>
              <a:cs typeface="Lucida Sans Unicode" pitchFamily="-109" charset="0"/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GB" sz="2400">
              <a:solidFill>
                <a:srgbClr val="000000"/>
              </a:solidFill>
              <a:latin typeface="Garamond" pitchFamily="-109" charset="0"/>
              <a:cs typeface="Lucida Sans Unicode" pitchFamily="-109" charset="0"/>
            </a:endParaRPr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6019800" y="2111375"/>
            <a:ext cx="26066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b="1">
                <a:solidFill>
                  <a:schemeClr val="bg1"/>
                </a:solidFill>
                <a:latin typeface="Trebuchet MS" pitchFamily="-109" charset="0"/>
                <a:cs typeface="Lucida Sans Unicode" pitchFamily="-109" charset="0"/>
              </a:rPr>
              <a:t>Forum</a:t>
            </a:r>
            <a:endParaRPr lang="en-US" sz="2000" b="1">
              <a:solidFill>
                <a:schemeClr val="bg1"/>
              </a:solidFill>
              <a:latin typeface="Trebuchet MS" pitchFamily="-109" charset="0"/>
              <a:cs typeface="Lucida Sans Unicode" pitchFamily="-109" charset="0"/>
            </a:endParaRPr>
          </a:p>
        </p:txBody>
      </p:sp>
      <p:sp>
        <p:nvSpPr>
          <p:cNvPr id="24584" name="Rectangle 14"/>
          <p:cNvSpPr>
            <a:spLocks noChangeArrowheads="1"/>
          </p:cNvSpPr>
          <p:nvPr/>
        </p:nvSpPr>
        <p:spPr bwMode="auto">
          <a:xfrm>
            <a:off x="685800" y="2644775"/>
            <a:ext cx="2438400" cy="91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defTabSz="457200">
              <a:buClr>
                <a:srgbClr val="000000"/>
              </a:buClr>
              <a:buFont typeface="Garamond" pitchFamily="-10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chemeClr val="bg1"/>
                </a:solidFill>
                <a:latin typeface="Trebuchet MS" pitchFamily="-109" charset="0"/>
                <a:cs typeface="Lucida Sans Unicode" pitchFamily="-109" charset="0"/>
              </a:rPr>
              <a:t>Write</a:t>
            </a:r>
            <a:br>
              <a:rPr lang="en-GB">
                <a:solidFill>
                  <a:schemeClr val="bg1"/>
                </a:solidFill>
                <a:latin typeface="Trebuchet MS" pitchFamily="-109" charset="0"/>
                <a:cs typeface="Lucida Sans Unicode" pitchFamily="-109" charset="0"/>
              </a:rPr>
            </a:br>
            <a:r>
              <a:rPr lang="en-GB">
                <a:solidFill>
                  <a:schemeClr val="bg1"/>
                </a:solidFill>
                <a:latin typeface="Trebuchet MS" pitchFamily="-109" charset="0"/>
                <a:cs typeface="Lucida Sans Unicode" pitchFamily="-109" charset="0"/>
              </a:rPr>
              <a:t>Publish </a:t>
            </a:r>
            <a:br>
              <a:rPr lang="en-GB">
                <a:solidFill>
                  <a:schemeClr val="bg1"/>
                </a:solidFill>
                <a:latin typeface="Trebuchet MS" pitchFamily="-109" charset="0"/>
                <a:cs typeface="Lucida Sans Unicode" pitchFamily="-109" charset="0"/>
              </a:rPr>
            </a:br>
            <a:r>
              <a:rPr lang="en-GB">
                <a:solidFill>
                  <a:schemeClr val="bg1"/>
                </a:solidFill>
                <a:latin typeface="Trebuchet MS" pitchFamily="-109" charset="0"/>
                <a:cs typeface="Lucida Sans Unicode" pitchFamily="-109" charset="0"/>
              </a:rPr>
              <a:t>Comment</a:t>
            </a:r>
          </a:p>
        </p:txBody>
      </p:sp>
      <p:sp>
        <p:nvSpPr>
          <p:cNvPr id="24585" name="Rectangle 15"/>
          <p:cNvSpPr>
            <a:spLocks noChangeArrowheads="1"/>
          </p:cNvSpPr>
          <p:nvPr/>
        </p:nvSpPr>
        <p:spPr bwMode="auto">
          <a:xfrm>
            <a:off x="2895600" y="2568575"/>
            <a:ext cx="3505200" cy="329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defTabSz="457200">
              <a:buClr>
                <a:srgbClr val="000000"/>
              </a:buClr>
              <a:buFont typeface="Garamond" pitchFamily="-10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100" dirty="0">
                <a:latin typeface="Trebuchet MS" pitchFamily="-109" charset="0"/>
                <a:cs typeface="Lucida Sans Unicode" pitchFamily="-109" charset="0"/>
              </a:rPr>
              <a:t>Create</a:t>
            </a:r>
            <a:br>
              <a:rPr lang="en-GB" sz="2100" dirty="0">
                <a:latin typeface="Trebuchet MS" pitchFamily="-109" charset="0"/>
                <a:cs typeface="Lucida Sans Unicode" pitchFamily="-109" charset="0"/>
              </a:rPr>
            </a:br>
            <a:r>
              <a:rPr lang="en-GB" sz="2100" dirty="0">
                <a:latin typeface="Trebuchet MS" pitchFamily="-109" charset="0"/>
                <a:cs typeface="Lucida Sans Unicode" pitchFamily="-109" charset="0"/>
              </a:rPr>
              <a:t>Publish</a:t>
            </a:r>
            <a:br>
              <a:rPr lang="en-GB" sz="2100" dirty="0">
                <a:latin typeface="Trebuchet MS" pitchFamily="-109" charset="0"/>
                <a:cs typeface="Lucida Sans Unicode" pitchFamily="-109" charset="0"/>
              </a:rPr>
            </a:br>
            <a:r>
              <a:rPr lang="en-GB" sz="2100" dirty="0">
                <a:latin typeface="Trebuchet MS" pitchFamily="-109" charset="0"/>
                <a:cs typeface="Lucida Sans Unicode" pitchFamily="-109" charset="0"/>
              </a:rPr>
              <a:t>Comment</a:t>
            </a:r>
            <a:br>
              <a:rPr lang="en-GB" sz="2100" dirty="0">
                <a:latin typeface="Trebuchet MS" pitchFamily="-109" charset="0"/>
                <a:cs typeface="Lucida Sans Unicode" pitchFamily="-109" charset="0"/>
              </a:rPr>
            </a:br>
            <a:r>
              <a:rPr lang="en-GB" sz="2100" dirty="0">
                <a:latin typeface="Trebuchet MS" pitchFamily="-109" charset="0"/>
                <a:cs typeface="Lucida Sans Unicode" pitchFamily="-109" charset="0"/>
              </a:rPr>
              <a:t>Converse</a:t>
            </a:r>
            <a:br>
              <a:rPr lang="en-GB" sz="2100" dirty="0">
                <a:latin typeface="Trebuchet MS" pitchFamily="-109" charset="0"/>
                <a:cs typeface="Lucida Sans Unicode" pitchFamily="-109" charset="0"/>
              </a:rPr>
            </a:br>
            <a:r>
              <a:rPr lang="en-GB" sz="2100" dirty="0">
                <a:latin typeface="Trebuchet MS" pitchFamily="-109" charset="0"/>
                <a:cs typeface="Lucida Sans Unicode" pitchFamily="-109" charset="0"/>
              </a:rPr>
              <a:t>Post Ideas</a:t>
            </a:r>
            <a:br>
              <a:rPr lang="en-GB" sz="2100" dirty="0">
                <a:latin typeface="Trebuchet MS" pitchFamily="-109" charset="0"/>
                <a:cs typeface="Lucida Sans Unicode" pitchFamily="-109" charset="0"/>
              </a:rPr>
            </a:br>
            <a:r>
              <a:rPr lang="en-GB" sz="2100" dirty="0">
                <a:latin typeface="Trebuchet MS" pitchFamily="-109" charset="0"/>
                <a:cs typeface="Lucida Sans Unicode" pitchFamily="-109" charset="0"/>
              </a:rPr>
              <a:t>Respond</a:t>
            </a:r>
            <a:br>
              <a:rPr lang="en-GB" sz="2100" dirty="0">
                <a:latin typeface="Trebuchet MS" pitchFamily="-109" charset="0"/>
                <a:cs typeface="Lucida Sans Unicode" pitchFamily="-109" charset="0"/>
              </a:rPr>
            </a:br>
            <a:r>
              <a:rPr lang="en-GB" sz="2100" dirty="0">
                <a:latin typeface="Trebuchet MS" pitchFamily="-109" charset="0"/>
                <a:cs typeface="Lucida Sans Unicode" pitchFamily="-109" charset="0"/>
              </a:rPr>
              <a:t>Share</a:t>
            </a:r>
            <a:br>
              <a:rPr lang="en-GB" sz="2100" dirty="0">
                <a:latin typeface="Trebuchet MS" pitchFamily="-109" charset="0"/>
                <a:cs typeface="Lucida Sans Unicode" pitchFamily="-109" charset="0"/>
              </a:rPr>
            </a:br>
            <a:r>
              <a:rPr lang="en-GB" sz="2100" dirty="0">
                <a:latin typeface="Trebuchet MS" pitchFamily="-109" charset="0"/>
                <a:cs typeface="Lucida Sans Unicode" pitchFamily="-109" charset="0"/>
              </a:rPr>
              <a:t>Edit</a:t>
            </a:r>
            <a:br>
              <a:rPr lang="en-GB" sz="2100" dirty="0">
                <a:latin typeface="Trebuchet MS" pitchFamily="-109" charset="0"/>
                <a:cs typeface="Lucida Sans Unicode" pitchFamily="-109" charset="0"/>
              </a:rPr>
            </a:br>
            <a:r>
              <a:rPr lang="en-GB" sz="2100" dirty="0">
                <a:latin typeface="Trebuchet MS" pitchFamily="-109" charset="0"/>
                <a:cs typeface="Lucida Sans Unicode" pitchFamily="-109" charset="0"/>
              </a:rPr>
              <a:t>Collaborate</a:t>
            </a:r>
            <a:br>
              <a:rPr lang="en-GB" sz="2100" dirty="0">
                <a:latin typeface="Trebuchet MS" pitchFamily="-109" charset="0"/>
                <a:cs typeface="Lucida Sans Unicode" pitchFamily="-109" charset="0"/>
              </a:rPr>
            </a:br>
            <a:r>
              <a:rPr lang="en-GB" sz="2100" dirty="0">
                <a:latin typeface="Trebuchet MS" pitchFamily="-109" charset="0"/>
                <a:cs typeface="Lucida Sans Unicode" pitchFamily="-109" charset="0"/>
              </a:rPr>
              <a:t>Engage</a:t>
            </a:r>
          </a:p>
        </p:txBody>
      </p:sp>
      <p:sp>
        <p:nvSpPr>
          <p:cNvPr id="24586" name="Rectangle 16"/>
          <p:cNvSpPr>
            <a:spLocks noChangeArrowheads="1"/>
          </p:cNvSpPr>
          <p:nvPr/>
        </p:nvSpPr>
        <p:spPr bwMode="auto">
          <a:xfrm>
            <a:off x="609600" y="2111375"/>
            <a:ext cx="25146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defTabSz="457200">
              <a:buClr>
                <a:srgbClr val="000000"/>
              </a:buClr>
              <a:buFont typeface="Garamond" pitchFamily="-10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>
                <a:solidFill>
                  <a:schemeClr val="bg1"/>
                </a:solidFill>
                <a:latin typeface="Trebuchet MS" pitchFamily="-109" charset="0"/>
                <a:cs typeface="Lucida Sans Unicode" pitchFamily="-109" charset="0"/>
              </a:rPr>
              <a:t>Blog</a:t>
            </a:r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3429000" y="1958975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Garamond" pitchFamily="-109" charset="0"/>
              <a:buNone/>
            </a:pPr>
            <a:r>
              <a:rPr lang="en-GB" sz="3400" b="1">
                <a:latin typeface="Trebuchet MS" pitchFamily="-109" charset="0"/>
              </a:rPr>
              <a:t>Wiki</a:t>
            </a:r>
          </a:p>
        </p:txBody>
      </p:sp>
      <p:sp>
        <p:nvSpPr>
          <p:cNvPr id="24588" name="Text Box 21"/>
          <p:cNvSpPr txBox="1">
            <a:spLocks noChangeArrowheads="1"/>
          </p:cNvSpPr>
          <p:nvPr/>
        </p:nvSpPr>
        <p:spPr bwMode="auto">
          <a:xfrm>
            <a:off x="0" y="3810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rebuchet MS" pitchFamily="-109" charset="0"/>
              </a:rPr>
              <a:t>Three great ways to communicate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rebuchet MS" pitchFamily="-109" charset="0"/>
              </a:rPr>
              <a:t>with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50091"/>
            <a:ext cx="9144000" cy="610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Possibilities in Physical Education: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rebuchet MS" pitchFamily="34" charset="0"/>
                <a:cs typeface="Tahoma" pitchFamily="34" charset="0"/>
              </a:rPr>
              <a:t>PE Website for parents/students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rebuchet MS" pitchFamily="34" charset="0"/>
                <a:cs typeface="Tahoma" pitchFamily="34" charset="0"/>
              </a:rPr>
              <a:t>Collaborative website: e.g. creating games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rebuchet MS" pitchFamily="34" charset="0"/>
                <a:cs typeface="Tahoma" pitchFamily="34" charset="0"/>
              </a:rPr>
              <a:t>PE </a:t>
            </a:r>
            <a:r>
              <a:rPr lang="en-US" sz="3200" dirty="0" smtClean="0">
                <a:latin typeface="Trebuchet MS" pitchFamily="34" charset="0"/>
                <a:cs typeface="Tahoma" pitchFamily="34" charset="0"/>
              </a:rPr>
              <a:t>portfolios</a:t>
            </a:r>
            <a:r>
              <a:rPr lang="en-US" sz="3200" dirty="0" smtClean="0">
                <a:latin typeface="Trebuchet MS" pitchFamily="34" charset="0"/>
                <a:cs typeface="Tahoma" pitchFamily="34" charset="0"/>
              </a:rPr>
              <a:t>			- PE Dictionary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rebuchet MS" pitchFamily="34" charset="0"/>
                <a:cs typeface="Tahoma" pitchFamily="34" charset="0"/>
              </a:rPr>
              <a:t>Brainstorming 		- Class Notes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rebuchet MS" pitchFamily="34" charset="0"/>
                <a:cs typeface="Tahoma" pitchFamily="34" charset="0"/>
              </a:rPr>
              <a:t>Group Work 			- Research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rebuchet MS" pitchFamily="34" charset="0"/>
                <a:cs typeface="Tahoma" pitchFamily="34" charset="0"/>
              </a:rPr>
              <a:t>PE teacher network 	- PE resource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rebuchet MS" pitchFamily="34" charset="0"/>
                <a:cs typeface="Tahoma" pitchFamily="34" charset="0"/>
                <a:hlinkClick r:id="rId4"/>
              </a:rPr>
              <a:t>50 Ways to use wikis in classroom</a:t>
            </a:r>
            <a:endParaRPr lang="en-US" sz="3200" dirty="0">
              <a:latin typeface="Trebuchet MS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nervous teacher"/>
          <p:cNvPicPr>
            <a:picLocks noChangeAspect="1" noChangeArrowheads="1"/>
          </p:cNvPicPr>
          <p:nvPr/>
        </p:nvPicPr>
        <p:blipFill>
          <a:blip r:embed="rId3" cstate="print"/>
          <a:srcRect l="3220"/>
          <a:stretch>
            <a:fillRect/>
          </a:stretch>
        </p:blipFill>
        <p:spPr bwMode="auto">
          <a:xfrm>
            <a:off x="0" y="0"/>
            <a:ext cx="4686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4495800" y="2590800"/>
            <a:ext cx="4495800" cy="335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39725" indent="-339725" algn="ctr" defTabSz="457200">
              <a:lnSpc>
                <a:spcPct val="90000"/>
              </a:lnSpc>
              <a:spcBef>
                <a:spcPts val="750"/>
              </a:spcBef>
              <a:buFont typeface="Garamond" pitchFamily="-109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>
                <a:solidFill>
                  <a:schemeClr val="bg1"/>
                </a:solidFill>
                <a:latin typeface="Trebuchet MS" pitchFamily="-109" charset="0"/>
              </a:rPr>
              <a:t>How can she make certain her online site is </a:t>
            </a:r>
            <a:r>
              <a:rPr lang="en-GB" sz="2800" b="1" dirty="0">
                <a:solidFill>
                  <a:schemeClr val="bg1"/>
                </a:solidFill>
                <a:latin typeface="Trebuchet MS" pitchFamily="-109" charset="0"/>
              </a:rPr>
              <a:t>off limits to child predators? </a:t>
            </a:r>
          </a:p>
          <a:p>
            <a:pPr marL="339725" indent="-339725" algn="ctr" defTabSz="457200">
              <a:lnSpc>
                <a:spcPct val="90000"/>
              </a:lnSpc>
              <a:spcBef>
                <a:spcPts val="750"/>
              </a:spcBef>
              <a:buFont typeface="Garamond" pitchFamily="-109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 dirty="0">
              <a:solidFill>
                <a:schemeClr val="bg1"/>
              </a:solidFill>
              <a:latin typeface="Trebuchet MS" pitchFamily="-109" charset="0"/>
            </a:endParaRPr>
          </a:p>
          <a:p>
            <a:pPr marL="339725" indent="-339725" algn="ctr" defTabSz="457200">
              <a:lnSpc>
                <a:spcPct val="90000"/>
              </a:lnSpc>
              <a:spcBef>
                <a:spcPts val="750"/>
              </a:spcBef>
              <a:buFont typeface="Garamond" pitchFamily="-109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>
                <a:solidFill>
                  <a:schemeClr val="bg1"/>
                </a:solidFill>
                <a:latin typeface="Trebuchet MS" pitchFamily="-109" charset="0"/>
              </a:rPr>
              <a:t>How can she be sure that her students </a:t>
            </a:r>
            <a:r>
              <a:rPr lang="en-GB" sz="2800" b="1" dirty="0">
                <a:solidFill>
                  <a:schemeClr val="bg1"/>
                </a:solidFill>
                <a:latin typeface="Trebuchet MS" pitchFamily="-109" charset="0"/>
              </a:rPr>
              <a:t>won’t be drawn onto the web?</a:t>
            </a:r>
            <a:endParaRPr lang="en-GB" sz="2800" dirty="0">
              <a:solidFill>
                <a:schemeClr val="bg1"/>
              </a:solidFill>
              <a:latin typeface="Trebuchet MS" pitchFamily="-109" charset="0"/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4572000" y="533400"/>
            <a:ext cx="4572000" cy="2303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ts val="600"/>
              </a:spcBef>
              <a:buClr>
                <a:srgbClr val="000000"/>
              </a:buClr>
              <a:buSzPct val="100000"/>
              <a:buFont typeface="Garamond" pitchFamily="-10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>
                <a:solidFill>
                  <a:schemeClr val="bg1"/>
                </a:solidFill>
                <a:latin typeface="Trebuchet MS" pitchFamily="-109" charset="0"/>
                <a:cs typeface="Lucida Sans Unicode" pitchFamily="-109" charset="0"/>
              </a:rPr>
              <a:t>Mary wants to be sure her students are </a:t>
            </a:r>
          </a:p>
          <a:p>
            <a:pPr algn="ctr" defTabSz="457200">
              <a:spcBef>
                <a:spcPts val="600"/>
              </a:spcBef>
              <a:buClr>
                <a:srgbClr val="000000"/>
              </a:buClr>
              <a:buSzPct val="100000"/>
              <a:buFont typeface="Garamond" pitchFamily="-10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>
                <a:solidFill>
                  <a:schemeClr val="bg1"/>
                </a:solidFill>
                <a:latin typeface="Trebuchet MS" pitchFamily="-109" charset="0"/>
                <a:cs typeface="Lucida Sans Unicode" pitchFamily="-109" charset="0"/>
              </a:rPr>
              <a:t>protected from the wider internet.</a:t>
            </a:r>
            <a:r>
              <a:rPr lang="en-GB" sz="2800" dirty="0">
                <a:solidFill>
                  <a:srgbClr val="000000"/>
                </a:solidFill>
                <a:latin typeface="Garamond" pitchFamily="-109" charset="0"/>
                <a:cs typeface="Lucida Sans Unicode" pitchFamily="-109" charset="0"/>
              </a:rPr>
              <a:t>   </a:t>
            </a:r>
          </a:p>
          <a:p>
            <a:pPr defTabSz="457200">
              <a:buClr>
                <a:srgbClr val="000000"/>
              </a:buClr>
              <a:buSzPct val="100000"/>
              <a:buFont typeface="Garamond" pitchFamily="-10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>
              <a:solidFill>
                <a:srgbClr val="000000"/>
              </a:solidFill>
              <a:latin typeface="Garamond" pitchFamily="-109" charset="0"/>
              <a:cs typeface="Lucida Sans Unicode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5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16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8925"/>
            <a:ext cx="8232775" cy="641350"/>
          </a:xfrm>
        </p:spPr>
        <p:txBody>
          <a:bodyPr lIns="90000" tIns="46800" rIns="90000" bIns="46800">
            <a:spAutoFit/>
          </a:bodyPr>
          <a:lstStyle/>
          <a:p>
            <a:pPr defTabSz="457200" eaLnBrk="1" hangingPunct="1">
              <a:buFont typeface="Garamond" pitchFamily="-10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smtClean="0">
                <a:solidFill>
                  <a:schemeClr val="bg1"/>
                </a:solidFill>
                <a:latin typeface="Trebuchet MS" pitchFamily="-109" charset="0"/>
              </a:rPr>
              <a:t>YOU control who sees your wiki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1"/>
          </p:nvPr>
        </p:nvSpPr>
        <p:spPr>
          <a:xfrm>
            <a:off x="0" y="4267200"/>
            <a:ext cx="9144000" cy="1866900"/>
          </a:xfrm>
        </p:spPr>
        <p:txBody>
          <a:bodyPr lIns="90000" tIns="46800" rIns="90000" bIns="46800">
            <a:spAutoFit/>
          </a:bodyPr>
          <a:lstStyle/>
          <a:p>
            <a:pPr marL="339725" indent="-339725" algn="ctr" defTabSz="457200" eaLnBrk="1" hangingPunct="1">
              <a:buFont typeface="Garamond" pitchFamily="-109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600" smtClean="0">
                <a:solidFill>
                  <a:schemeClr val="bg1"/>
                </a:solidFill>
                <a:latin typeface="Trebuchet MS" pitchFamily="-109" charset="0"/>
              </a:rPr>
              <a:t>You invite your students</a:t>
            </a:r>
          </a:p>
          <a:p>
            <a:pPr marL="339725" indent="-339725" algn="ctr" defTabSz="457200" eaLnBrk="1" hangingPunct="1">
              <a:buFont typeface="Garamond" pitchFamily="-109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600" smtClean="0">
                <a:solidFill>
                  <a:schemeClr val="bg1"/>
                </a:solidFill>
                <a:latin typeface="Trebuchet MS" pitchFamily="-109" charset="0"/>
              </a:rPr>
              <a:t>E</a:t>
            </a:r>
            <a:r>
              <a:rPr lang="en-GB" sz="3600" smtClean="0">
                <a:solidFill>
                  <a:schemeClr val="bg1"/>
                </a:solidFill>
                <a:latin typeface="Trebuchet MS" pitchFamily="-109" charset="0"/>
              </a:rPr>
              <a:t>ach student has a unique login and password</a:t>
            </a:r>
          </a:p>
        </p:txBody>
      </p:sp>
      <p:pic>
        <p:nvPicPr>
          <p:cNvPr id="14" name="Picture 13" descr="Picture 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6858000" cy="30289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771" name="Oval 5"/>
          <p:cNvSpPr>
            <a:spLocks noChangeArrowheads="1"/>
          </p:cNvSpPr>
          <p:nvPr/>
        </p:nvSpPr>
        <p:spPr bwMode="auto">
          <a:xfrm>
            <a:off x="4876800" y="1524000"/>
            <a:ext cx="3810000" cy="3886200"/>
          </a:xfrm>
          <a:prstGeom prst="ellipse">
            <a:avLst/>
          </a:prstGeom>
          <a:noFill/>
          <a:ln w="2540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9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4114800" cy="4144963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Trebuchet MS" pitchFamily="-109" charset="0"/>
              </a:rPr>
              <a:t>Education </a:t>
            </a:r>
            <a:r>
              <a:rPr lang="en-US" sz="3600" b="1" dirty="0" smtClean="0">
                <a:solidFill>
                  <a:schemeClr val="bg1"/>
                </a:solidFill>
                <a:latin typeface="Trebuchet MS" pitchFamily="-109" charset="0"/>
              </a:rPr>
              <a:t>wikis are free and </a:t>
            </a:r>
            <a:r>
              <a:rPr lang="en-US" sz="3600" b="1" dirty="0" smtClean="0">
                <a:solidFill>
                  <a:schemeClr val="bg1"/>
                </a:solidFill>
                <a:latin typeface="Trebuchet MS" pitchFamily="-109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rebuchet MS" pitchFamily="-109" charset="0"/>
              </a:rPr>
            </a:br>
            <a:r>
              <a:rPr lang="en-US" sz="3600" b="1" u="sng" dirty="0" smtClean="0">
                <a:solidFill>
                  <a:schemeClr val="bg1"/>
                </a:solidFill>
                <a:latin typeface="Trebuchet MS" pitchFamily="-109" charset="0"/>
              </a:rPr>
              <a:t>never</a:t>
            </a:r>
            <a:r>
              <a:rPr lang="en-US" sz="3600" b="1" dirty="0" smtClean="0">
                <a:solidFill>
                  <a:schemeClr val="bg1"/>
                </a:solidFill>
                <a:latin typeface="Trebuchet MS" pitchFamily="-109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rebuchet MS" pitchFamily="-109" charset="0"/>
              </a:rPr>
              <a:t>display</a:t>
            </a:r>
            <a:r>
              <a:rPr lang="en-US" sz="3600" b="1" dirty="0" smtClean="0">
                <a:solidFill>
                  <a:schemeClr val="bg1"/>
                </a:solidFill>
                <a:latin typeface="Garamond" pitchFamily="-109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rebuchet MS" pitchFamily="-109" charset="0"/>
              </a:rPr>
              <a:t>advertisements</a:t>
            </a:r>
          </a:p>
        </p:txBody>
      </p:sp>
      <p:cxnSp>
        <p:nvCxnSpPr>
          <p:cNvPr id="32773" name="AutoShape 11"/>
          <p:cNvCxnSpPr>
            <a:cxnSpLocks noChangeShapeType="1"/>
            <a:endCxn id="32771" idx="5"/>
          </p:cNvCxnSpPr>
          <p:nvPr/>
        </p:nvCxnSpPr>
        <p:spPr bwMode="auto">
          <a:xfrm>
            <a:off x="5562600" y="2057400"/>
            <a:ext cx="2566988" cy="2911475"/>
          </a:xfrm>
          <a:prstGeom prst="straightConnector1">
            <a:avLst/>
          </a:prstGeom>
          <a:noFill/>
          <a:ln w="254000">
            <a:solidFill>
              <a:srgbClr val="FF0000"/>
            </a:solidFill>
            <a:round/>
            <a:headEnd/>
            <a:tailEnd/>
          </a:ln>
        </p:spPr>
      </p:cxn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5791200" y="3124200"/>
            <a:ext cx="24384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defTabSz="457200">
              <a:spcBef>
                <a:spcPts val="1750"/>
              </a:spcBef>
              <a:buFont typeface="Garamond" pitchFamily="-109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4000" b="1">
                <a:latin typeface="Trebuchet MS" pitchFamily="-109" charset="0"/>
              </a:rPr>
              <a:t>NO  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1863</TotalTime>
  <Words>341</Words>
  <Application>Microsoft Office PowerPoint</Application>
  <PresentationFormat>On-screen Show (4:3)</PresentationFormat>
  <Paragraphs>82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Wikis in Physical Education Part I: Introduction</vt:lpstr>
      <vt:lpstr>Slide 2</vt:lpstr>
      <vt:lpstr>Wiki means “quick” in Hawaiian</vt:lpstr>
      <vt:lpstr>Slide 4</vt:lpstr>
      <vt:lpstr>Slide 5</vt:lpstr>
      <vt:lpstr>Slide 6</vt:lpstr>
      <vt:lpstr>Slide 7</vt:lpstr>
      <vt:lpstr>YOU control who sees your wiki</vt:lpstr>
      <vt:lpstr>Education wikis are free and  never display advertisements</vt:lpstr>
      <vt:lpstr>Slide 10</vt:lpstr>
      <vt:lpstr>You have a history of every edit   You are notified of every change</vt:lpstr>
      <vt:lpstr>No more  “dog ate my homework”</vt:lpstr>
      <vt:lpstr>Slide 13</vt:lpstr>
      <vt:lpstr>Slide 14</vt:lpstr>
      <vt:lpstr>Slide 15</vt:lpstr>
      <vt:lpstr>Slide 16</vt:lpstr>
      <vt:lpstr>Post a picture or a video</vt:lpstr>
      <vt:lpstr>Slide 18</vt:lpstr>
      <vt:lpstr>Slide 19</vt:lpstr>
      <vt:lpstr>Slide 20</vt:lpstr>
      <vt:lpstr>Educator wikis are free, fast, and ready to use.   Create one now at www.pbworks.com Follow along with Part II to create your own wiki!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Wikis in Physical Education AAHPERD Presentation</dc:title>
  <dc:creator>Helena</dc:creator>
  <cp:lastModifiedBy>admin</cp:lastModifiedBy>
  <cp:revision>21</cp:revision>
  <dcterms:created xsi:type="dcterms:W3CDTF">2009-03-18T15:57:29Z</dcterms:created>
  <dcterms:modified xsi:type="dcterms:W3CDTF">2009-11-10T19:21:02Z</dcterms:modified>
</cp:coreProperties>
</file>