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sldIdLst>
    <p:sldId id="346" r:id="rId2"/>
    <p:sldId id="330" r:id="rId3"/>
    <p:sldId id="350" r:id="rId4"/>
    <p:sldId id="399" r:id="rId5"/>
    <p:sldId id="406" r:id="rId6"/>
    <p:sldId id="362" r:id="rId7"/>
    <p:sldId id="261" r:id="rId8"/>
    <p:sldId id="327" r:id="rId9"/>
    <p:sldId id="400" r:id="rId10"/>
    <p:sldId id="455" r:id="rId11"/>
    <p:sldId id="373" r:id="rId12"/>
    <p:sldId id="397" r:id="rId13"/>
    <p:sldId id="412" r:id="rId14"/>
    <p:sldId id="434" r:id="rId15"/>
    <p:sldId id="432" r:id="rId16"/>
    <p:sldId id="426" r:id="rId17"/>
    <p:sldId id="413" r:id="rId18"/>
    <p:sldId id="435" r:id="rId19"/>
    <p:sldId id="332" r:id="rId20"/>
    <p:sldId id="393" r:id="rId21"/>
    <p:sldId id="360" r:id="rId22"/>
    <p:sldId id="352" r:id="rId23"/>
    <p:sldId id="404" r:id="rId24"/>
    <p:sldId id="443" r:id="rId25"/>
    <p:sldId id="342" r:id="rId26"/>
    <p:sldId id="353" r:id="rId27"/>
    <p:sldId id="343" r:id="rId28"/>
    <p:sldId id="392" r:id="rId29"/>
    <p:sldId id="446" r:id="rId30"/>
    <p:sldId id="354" r:id="rId31"/>
    <p:sldId id="447" r:id="rId32"/>
    <p:sldId id="448" r:id="rId33"/>
    <p:sldId id="449" r:id="rId34"/>
    <p:sldId id="450" r:id="rId35"/>
    <p:sldId id="427" r:id="rId36"/>
    <p:sldId id="381" r:id="rId37"/>
    <p:sldId id="456" r:id="rId38"/>
    <p:sldId id="445" r:id="rId39"/>
  </p:sldIdLst>
  <p:sldSz cx="9144000" cy="6858000" type="screen4x3"/>
  <p:notesSz cx="6858000" cy="9144000"/>
  <p:defaultTextStyle>
    <a:defPPr>
      <a:defRPr lang="en-US"/>
    </a:defPPr>
    <a:lvl1pPr algn="l" rtl="0" fontAlgn="base">
      <a:spcBef>
        <a:spcPct val="0"/>
      </a:spcBef>
      <a:spcAft>
        <a:spcPct val="0"/>
      </a:spcAft>
      <a:defRPr sz="4000" kern="1200">
        <a:solidFill>
          <a:schemeClr val="tx1"/>
        </a:solidFill>
        <a:latin typeface="Comic Sans MS" pitchFamily="66" charset="0"/>
        <a:ea typeface="+mn-ea"/>
        <a:cs typeface="+mn-cs"/>
      </a:defRPr>
    </a:lvl1pPr>
    <a:lvl2pPr marL="457200" algn="l" rtl="0" fontAlgn="base">
      <a:spcBef>
        <a:spcPct val="0"/>
      </a:spcBef>
      <a:spcAft>
        <a:spcPct val="0"/>
      </a:spcAft>
      <a:defRPr sz="4000" kern="1200">
        <a:solidFill>
          <a:schemeClr val="tx1"/>
        </a:solidFill>
        <a:latin typeface="Comic Sans MS" pitchFamily="66" charset="0"/>
        <a:ea typeface="+mn-ea"/>
        <a:cs typeface="+mn-cs"/>
      </a:defRPr>
    </a:lvl2pPr>
    <a:lvl3pPr marL="914400" algn="l" rtl="0" fontAlgn="base">
      <a:spcBef>
        <a:spcPct val="0"/>
      </a:spcBef>
      <a:spcAft>
        <a:spcPct val="0"/>
      </a:spcAft>
      <a:defRPr sz="4000" kern="1200">
        <a:solidFill>
          <a:schemeClr val="tx1"/>
        </a:solidFill>
        <a:latin typeface="Comic Sans MS" pitchFamily="66" charset="0"/>
        <a:ea typeface="+mn-ea"/>
        <a:cs typeface="+mn-cs"/>
      </a:defRPr>
    </a:lvl3pPr>
    <a:lvl4pPr marL="1371600" algn="l" rtl="0" fontAlgn="base">
      <a:spcBef>
        <a:spcPct val="0"/>
      </a:spcBef>
      <a:spcAft>
        <a:spcPct val="0"/>
      </a:spcAft>
      <a:defRPr sz="4000" kern="1200">
        <a:solidFill>
          <a:schemeClr val="tx1"/>
        </a:solidFill>
        <a:latin typeface="Comic Sans MS" pitchFamily="66" charset="0"/>
        <a:ea typeface="+mn-ea"/>
        <a:cs typeface="+mn-cs"/>
      </a:defRPr>
    </a:lvl4pPr>
    <a:lvl5pPr marL="1828800" algn="l" rtl="0" fontAlgn="base">
      <a:spcBef>
        <a:spcPct val="0"/>
      </a:spcBef>
      <a:spcAft>
        <a:spcPct val="0"/>
      </a:spcAft>
      <a:defRPr sz="4000" kern="1200">
        <a:solidFill>
          <a:schemeClr val="tx1"/>
        </a:solidFill>
        <a:latin typeface="Comic Sans MS" pitchFamily="66" charset="0"/>
        <a:ea typeface="+mn-ea"/>
        <a:cs typeface="+mn-cs"/>
      </a:defRPr>
    </a:lvl5pPr>
    <a:lvl6pPr marL="2286000" algn="l" defTabSz="914400" rtl="0" eaLnBrk="1" latinLnBrk="0" hangingPunct="1">
      <a:defRPr sz="4000" kern="1200">
        <a:solidFill>
          <a:schemeClr val="tx1"/>
        </a:solidFill>
        <a:latin typeface="Comic Sans MS" pitchFamily="66" charset="0"/>
        <a:ea typeface="+mn-ea"/>
        <a:cs typeface="+mn-cs"/>
      </a:defRPr>
    </a:lvl6pPr>
    <a:lvl7pPr marL="2743200" algn="l" defTabSz="914400" rtl="0" eaLnBrk="1" latinLnBrk="0" hangingPunct="1">
      <a:defRPr sz="4000" kern="1200">
        <a:solidFill>
          <a:schemeClr val="tx1"/>
        </a:solidFill>
        <a:latin typeface="Comic Sans MS" pitchFamily="66" charset="0"/>
        <a:ea typeface="+mn-ea"/>
        <a:cs typeface="+mn-cs"/>
      </a:defRPr>
    </a:lvl7pPr>
    <a:lvl8pPr marL="3200400" algn="l" defTabSz="914400" rtl="0" eaLnBrk="1" latinLnBrk="0" hangingPunct="1">
      <a:defRPr sz="4000" kern="1200">
        <a:solidFill>
          <a:schemeClr val="tx1"/>
        </a:solidFill>
        <a:latin typeface="Comic Sans MS" pitchFamily="66" charset="0"/>
        <a:ea typeface="+mn-ea"/>
        <a:cs typeface="+mn-cs"/>
      </a:defRPr>
    </a:lvl8pPr>
    <a:lvl9pPr marL="3657600" algn="l" defTabSz="914400" rtl="0" eaLnBrk="1" latinLnBrk="0" hangingPunct="1">
      <a:defRPr sz="4000"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FFFF"/>
    <a:srgbClr val="99FFCC"/>
    <a:srgbClr val="CCFFFF"/>
    <a:srgbClr val="B3F2A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70" autoAdjust="0"/>
    <p:restoredTop sz="94645" autoAdjust="0"/>
  </p:normalViewPr>
  <p:slideViewPr>
    <p:cSldViewPr>
      <p:cViewPr varScale="1">
        <p:scale>
          <a:sx n="68" d="100"/>
          <a:sy n="68" d="100"/>
        </p:scale>
        <p:origin x="-588" y="-96"/>
      </p:cViewPr>
      <p:guideLst>
        <p:guide orient="horz" pos="2160"/>
        <p:guide pos="2880"/>
      </p:guideLst>
    </p:cSldViewPr>
  </p:slideViewPr>
  <p:outlineViewPr>
    <p:cViewPr>
      <p:scale>
        <a:sx n="33" d="100"/>
        <a:sy n="33" d="100"/>
      </p:scale>
      <p:origin x="0" y="192"/>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2.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F302C16B-34E7-49AA-9F10-E584EDDEDA04}"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en-US" dirty="0"/>
          </a:p>
        </p:txBody>
      </p:sp>
      <p:sp>
        <p:nvSpPr>
          <p:cNvPr id="5" name="Footer Placeholder 4"/>
          <p:cNvSpPr>
            <a:spLocks noGrp="1"/>
          </p:cNvSpPr>
          <p:nvPr>
            <p:ph type="ftr" sz="quarter" idx="11"/>
          </p:nvPr>
        </p:nvSpPr>
        <p:spPr/>
        <p:txBody>
          <a:bodyPr/>
          <a:lstStyle>
            <a:extLst/>
          </a:lstStyle>
          <a:p>
            <a:pPr>
              <a:defRPr/>
            </a:pPr>
            <a:endParaRPr lang="en-US" dirty="0"/>
          </a:p>
        </p:txBody>
      </p:sp>
      <p:sp>
        <p:nvSpPr>
          <p:cNvPr id="6" name="Slide Number Placeholder 5"/>
          <p:cNvSpPr>
            <a:spLocks noGrp="1"/>
          </p:cNvSpPr>
          <p:nvPr>
            <p:ph type="sldNum" sz="quarter" idx="12"/>
          </p:nvPr>
        </p:nvSpPr>
        <p:spPr/>
        <p:txBody>
          <a:bodyPr/>
          <a:lstStyle>
            <a:extLst/>
          </a:lstStyle>
          <a:p>
            <a:pPr>
              <a:defRPr/>
            </a:pPr>
            <a:fld id="{420C8626-528B-46FB-8AFE-877CD6FDC7C5}"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en-US" dirty="0"/>
          </a:p>
        </p:txBody>
      </p:sp>
      <p:sp>
        <p:nvSpPr>
          <p:cNvPr id="5" name="Footer Placeholder 4"/>
          <p:cNvSpPr>
            <a:spLocks noGrp="1"/>
          </p:cNvSpPr>
          <p:nvPr>
            <p:ph type="ftr" sz="quarter" idx="11"/>
          </p:nvPr>
        </p:nvSpPr>
        <p:spPr/>
        <p:txBody>
          <a:bodyPr/>
          <a:lstStyle>
            <a:extLst/>
          </a:lstStyle>
          <a:p>
            <a:pPr>
              <a:defRPr/>
            </a:pPr>
            <a:endParaRPr lang="en-US" dirty="0"/>
          </a:p>
        </p:txBody>
      </p:sp>
      <p:sp>
        <p:nvSpPr>
          <p:cNvPr id="6" name="Slide Number Placeholder 5"/>
          <p:cNvSpPr>
            <a:spLocks noGrp="1"/>
          </p:cNvSpPr>
          <p:nvPr>
            <p:ph type="sldNum" sz="quarter" idx="12"/>
          </p:nvPr>
        </p:nvSpPr>
        <p:spPr/>
        <p:txBody>
          <a:bodyPr/>
          <a:lstStyle>
            <a:extLst/>
          </a:lstStyle>
          <a:p>
            <a:pPr>
              <a:defRPr/>
            </a:pPr>
            <a:fld id="{5D6C5F20-AC5F-4842-BBFE-963B7EEC78C2}"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C109437-7495-4867-9CDA-EBBF61DFE519}"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en-US" dirty="0"/>
          </a:p>
        </p:txBody>
      </p:sp>
      <p:sp>
        <p:nvSpPr>
          <p:cNvPr id="5" name="Footer Placeholder 4"/>
          <p:cNvSpPr>
            <a:spLocks noGrp="1"/>
          </p:cNvSpPr>
          <p:nvPr>
            <p:ph type="ftr" sz="quarter" idx="11"/>
          </p:nvPr>
        </p:nvSpPr>
        <p:spPr/>
        <p:txBody>
          <a:bodyPr/>
          <a:lstStyle>
            <a:extLst/>
          </a:lstStyle>
          <a:p>
            <a:pPr>
              <a:defRPr/>
            </a:pPr>
            <a:endParaRPr lang="en-US" dirty="0"/>
          </a:p>
        </p:txBody>
      </p:sp>
      <p:sp>
        <p:nvSpPr>
          <p:cNvPr id="6" name="Slide Number Placeholder 5"/>
          <p:cNvSpPr>
            <a:spLocks noGrp="1"/>
          </p:cNvSpPr>
          <p:nvPr>
            <p:ph type="sldNum" sz="quarter" idx="12"/>
          </p:nvPr>
        </p:nvSpPr>
        <p:spPr/>
        <p:txBody>
          <a:bodyPr/>
          <a:lstStyle>
            <a:extLst/>
          </a:lstStyle>
          <a:p>
            <a:pPr>
              <a:defRPr/>
            </a:pPr>
            <a:fld id="{5175D98E-B1C6-4197-9738-469CF1E91675}" type="slidenum">
              <a:rPr lang="en-US" smtClean="0"/>
              <a:pPr>
                <a:defRPr/>
              </a:pPr>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a:defRPr/>
            </a:pPr>
            <a:endParaRPr lang="en-US" dirty="0"/>
          </a:p>
        </p:txBody>
      </p:sp>
      <p:sp>
        <p:nvSpPr>
          <p:cNvPr id="5" name="Footer Placeholder 4"/>
          <p:cNvSpPr>
            <a:spLocks noGrp="1"/>
          </p:cNvSpPr>
          <p:nvPr>
            <p:ph type="ftr" sz="quarter" idx="11"/>
          </p:nvPr>
        </p:nvSpPr>
        <p:spPr/>
        <p:txBody>
          <a:bodyPr/>
          <a:lstStyle>
            <a:extLst/>
          </a:lstStyle>
          <a:p>
            <a:pPr>
              <a:defRPr/>
            </a:pPr>
            <a:endParaRPr lang="en-US" dirty="0"/>
          </a:p>
        </p:txBody>
      </p:sp>
      <p:sp>
        <p:nvSpPr>
          <p:cNvPr id="6" name="Slide Number Placeholder 5"/>
          <p:cNvSpPr>
            <a:spLocks noGrp="1"/>
          </p:cNvSpPr>
          <p:nvPr>
            <p:ph type="sldNum" sz="quarter" idx="12"/>
          </p:nvPr>
        </p:nvSpPr>
        <p:spPr/>
        <p:txBody>
          <a:bodyPr/>
          <a:lstStyle>
            <a:extLst/>
          </a:lstStyle>
          <a:p>
            <a:pPr>
              <a:defRPr/>
            </a:pPr>
            <a:fld id="{6FB08552-09CF-4450-90F5-4BC2C75915B7}" type="slidenum">
              <a:rPr lang="en-US" smtClean="0"/>
              <a:pPr>
                <a:defRPr/>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endParaRPr lang="en-US" dirty="0"/>
          </a:p>
        </p:txBody>
      </p:sp>
      <p:sp>
        <p:nvSpPr>
          <p:cNvPr id="6" name="Footer Placeholder 5"/>
          <p:cNvSpPr>
            <a:spLocks noGrp="1"/>
          </p:cNvSpPr>
          <p:nvPr>
            <p:ph type="ftr" sz="quarter" idx="11"/>
          </p:nvPr>
        </p:nvSpPr>
        <p:spPr/>
        <p:txBody>
          <a:bodyPr/>
          <a:lstStyle>
            <a:extLst/>
          </a:lstStyle>
          <a:p>
            <a:pPr>
              <a:defRPr/>
            </a:pPr>
            <a:endParaRPr lang="en-US" dirty="0"/>
          </a:p>
        </p:txBody>
      </p:sp>
      <p:sp>
        <p:nvSpPr>
          <p:cNvPr id="7" name="Slide Number Placeholder 6"/>
          <p:cNvSpPr>
            <a:spLocks noGrp="1"/>
          </p:cNvSpPr>
          <p:nvPr>
            <p:ph type="sldNum" sz="quarter" idx="12"/>
          </p:nvPr>
        </p:nvSpPr>
        <p:spPr/>
        <p:txBody>
          <a:bodyPr/>
          <a:lstStyle>
            <a:extLst/>
          </a:lstStyle>
          <a:p>
            <a:pPr>
              <a:defRPr/>
            </a:pPr>
            <a:fld id="{DE7A2753-EC5C-4E54-9845-8E86774FA826}" type="slidenum">
              <a:rPr lang="en-US" smtClean="0"/>
              <a:pPr>
                <a:defRPr/>
              </a:pPr>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endParaRPr lang="en-US" dirty="0"/>
          </a:p>
        </p:txBody>
      </p:sp>
      <p:sp>
        <p:nvSpPr>
          <p:cNvPr id="8" name="Footer Placeholder 7"/>
          <p:cNvSpPr>
            <a:spLocks noGrp="1"/>
          </p:cNvSpPr>
          <p:nvPr>
            <p:ph type="ftr" sz="quarter" idx="11"/>
          </p:nvPr>
        </p:nvSpPr>
        <p:spPr/>
        <p:txBody>
          <a:bodyPr/>
          <a:lstStyle>
            <a:extLst/>
          </a:lstStyle>
          <a:p>
            <a:pPr>
              <a:defRPr/>
            </a:pPr>
            <a:endParaRPr lang="en-US" dirty="0"/>
          </a:p>
        </p:txBody>
      </p:sp>
      <p:sp>
        <p:nvSpPr>
          <p:cNvPr id="9" name="Slide Number Placeholder 8"/>
          <p:cNvSpPr>
            <a:spLocks noGrp="1"/>
          </p:cNvSpPr>
          <p:nvPr>
            <p:ph type="sldNum" sz="quarter" idx="12"/>
          </p:nvPr>
        </p:nvSpPr>
        <p:spPr/>
        <p:txBody>
          <a:bodyPr/>
          <a:lstStyle>
            <a:extLst/>
          </a:lstStyle>
          <a:p>
            <a:pPr>
              <a:defRPr/>
            </a:pPr>
            <a:fld id="{22195FB5-4B71-4A68-A632-A88974D8C1F8}"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pPr>
              <a:defRPr/>
            </a:pPr>
            <a:endParaRPr lang="en-US" dirty="0"/>
          </a:p>
        </p:txBody>
      </p:sp>
      <p:sp>
        <p:nvSpPr>
          <p:cNvPr id="4" name="Footer Placeholder 3"/>
          <p:cNvSpPr>
            <a:spLocks noGrp="1"/>
          </p:cNvSpPr>
          <p:nvPr>
            <p:ph type="ftr" sz="quarter" idx="11"/>
          </p:nvPr>
        </p:nvSpPr>
        <p:spPr/>
        <p:txBody>
          <a:bodyPr/>
          <a:lstStyle>
            <a:extLst/>
          </a:lstStyle>
          <a:p>
            <a:pPr>
              <a:defRPr/>
            </a:pPr>
            <a:endParaRPr lang="en-US" dirty="0"/>
          </a:p>
        </p:txBody>
      </p:sp>
      <p:sp>
        <p:nvSpPr>
          <p:cNvPr id="5" name="Slide Number Placeholder 4"/>
          <p:cNvSpPr>
            <a:spLocks noGrp="1"/>
          </p:cNvSpPr>
          <p:nvPr>
            <p:ph type="sldNum" sz="quarter" idx="12"/>
          </p:nvPr>
        </p:nvSpPr>
        <p:spPr/>
        <p:txBody>
          <a:bodyPr/>
          <a:lstStyle>
            <a:extLst/>
          </a:lstStyle>
          <a:p>
            <a:pPr>
              <a:defRPr/>
            </a:pPr>
            <a:fld id="{9F11C835-DBA1-456D-974C-16833806CEAB}" type="slidenum">
              <a:rPr lang="en-US" smtClean="0"/>
              <a:pPr>
                <a:defRPr/>
              </a:pPr>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pPr>
              <a:defRPr/>
            </a:pPr>
            <a:endParaRPr lang="en-US" dirty="0"/>
          </a:p>
        </p:txBody>
      </p:sp>
      <p:sp>
        <p:nvSpPr>
          <p:cNvPr id="3" name="Footer Placeholder 2"/>
          <p:cNvSpPr>
            <a:spLocks noGrp="1"/>
          </p:cNvSpPr>
          <p:nvPr>
            <p:ph type="ftr" sz="quarter" idx="11"/>
          </p:nvPr>
        </p:nvSpPr>
        <p:spPr/>
        <p:txBody>
          <a:bodyPr/>
          <a:lstStyle>
            <a:extLst/>
          </a:lstStyle>
          <a:p>
            <a:pPr>
              <a:defRPr/>
            </a:pPr>
            <a:endParaRPr lang="en-US" dirty="0"/>
          </a:p>
        </p:txBody>
      </p:sp>
      <p:sp>
        <p:nvSpPr>
          <p:cNvPr id="4" name="Slide Number Placeholder 3"/>
          <p:cNvSpPr>
            <a:spLocks noGrp="1"/>
          </p:cNvSpPr>
          <p:nvPr>
            <p:ph type="sldNum" sz="quarter" idx="12"/>
          </p:nvPr>
        </p:nvSpPr>
        <p:spPr/>
        <p:txBody>
          <a:bodyPr/>
          <a:lstStyle>
            <a:extLst/>
          </a:lstStyle>
          <a:p>
            <a:pPr>
              <a:defRPr/>
            </a:pPr>
            <a:fld id="{557B9385-5E01-4A60-A376-EAD16145BAD1}"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pPr>
              <a:defRPr/>
            </a:pPr>
            <a:endParaRPr lang="en-US" dirty="0"/>
          </a:p>
        </p:txBody>
      </p:sp>
      <p:sp>
        <p:nvSpPr>
          <p:cNvPr id="6" name="Footer Placeholder 5"/>
          <p:cNvSpPr>
            <a:spLocks noGrp="1"/>
          </p:cNvSpPr>
          <p:nvPr>
            <p:ph type="ftr" sz="quarter" idx="11"/>
          </p:nvPr>
        </p:nvSpPr>
        <p:spPr/>
        <p:txBody>
          <a:bodyPr/>
          <a:lstStyle>
            <a:extLst/>
          </a:lstStyle>
          <a:p>
            <a:pPr>
              <a:defRPr/>
            </a:pPr>
            <a:endParaRPr lang="en-US" dirty="0"/>
          </a:p>
        </p:txBody>
      </p:sp>
      <p:sp>
        <p:nvSpPr>
          <p:cNvPr id="7" name="Slide Number Placeholder 6"/>
          <p:cNvSpPr>
            <a:spLocks noGrp="1"/>
          </p:cNvSpPr>
          <p:nvPr>
            <p:ph type="sldNum" sz="quarter" idx="12"/>
          </p:nvPr>
        </p:nvSpPr>
        <p:spPr/>
        <p:txBody>
          <a:bodyPr/>
          <a:lstStyle>
            <a:extLst/>
          </a:lstStyle>
          <a:p>
            <a:pPr>
              <a:defRPr/>
            </a:pPr>
            <a:fld id="{128414AC-89FD-41BD-8705-1A77AA19D37D}"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9D4E7A71-5915-4ABD-B7E7-E2B5AC07BA10}" type="slidenum">
              <a:rPr lang="en-US" smtClean="0"/>
              <a:pPr>
                <a:defRPr/>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2597FC41-1B12-44E3-B3F1-AC71A89FB949}"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81" r:id="rId1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5.vml"/></Relationships>
</file>

<file path=ppt/slides/_rels/slide31.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slideLayout" Target="../slideLayouts/slideLayout2.xml"/><Relationship Id="rId1" Type="http://schemas.openxmlformats.org/officeDocument/2006/relationships/audio" Target="file:///C:\Users\Buss\AppData\Local\Microsoft\Windows\Temporary%20Internet%20Files\Content.IE5\82FKMNDI\MSj04310740000%5b1%5d.wav" TargetMode="Externa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9.gif"/><Relationship Id="rId7" Type="http://schemas.openxmlformats.org/officeDocument/2006/relationships/hyperlink" Target="http://www.enasco.com/" TargetMode="External"/><Relationship Id="rId12" Type="http://schemas.openxmlformats.org/officeDocument/2006/relationships/image" Target="../media/image44.jpeg"/><Relationship Id="rId2" Type="http://schemas.openxmlformats.org/officeDocument/2006/relationships/hyperlink" Target="http://www.ssww.com/" TargetMode="External"/><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hyperlink" Target="http://www.ssgecom.com/scripts/wgate/zusg21cba723d/~flNlc3Npb249UFJPRDE6UFJPRF9BR0FURTJBOjAwMDAuMDA5Mi4zMzhkZTMyMC42YTNmJn5odHRwX2NvbnRlbnRfY2hhcnNldD1pc28tODg1OS0xJn5TdGF0ZT0xMDE5Mi4wMDIuMDMuMDM=?~okcode=FFHOME&amp;~target=_parent&amp;catalog=USG2" TargetMode="External"/><Relationship Id="rId5" Type="http://schemas.openxmlformats.org/officeDocument/2006/relationships/hyperlink" Target="http://www.greatlakessports.com/category.phtml" TargetMode="External"/><Relationship Id="rId10" Type="http://schemas.openxmlformats.org/officeDocument/2006/relationships/image" Target="../media/image43.jpeg"/><Relationship Id="rId4" Type="http://schemas.openxmlformats.org/officeDocument/2006/relationships/image" Target="../media/image40.gif"/><Relationship Id="rId9" Type="http://schemas.openxmlformats.org/officeDocument/2006/relationships/hyperlink" Target="http://www.palossports.com/"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1.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81000"/>
            <a:ext cx="6521337" cy="830997"/>
          </a:xfrm>
          <a:prstGeom prst="rect">
            <a:avLst/>
          </a:prstGeom>
          <a:noFill/>
        </p:spPr>
        <p:txBody>
          <a:bodyPr wrap="none" rtlCol="0">
            <a:spAutoFit/>
          </a:bodyPr>
          <a:lstStyle/>
          <a:p>
            <a:r>
              <a:rPr lang="en-US" sz="4800" dirty="0" smtClean="0"/>
              <a:t>Participant Outcomes</a:t>
            </a:r>
            <a:r>
              <a:rPr lang="en-US" dirty="0" smtClean="0"/>
              <a:t>:</a:t>
            </a:r>
            <a:endParaRPr lang="en-US" dirty="0"/>
          </a:p>
        </p:txBody>
      </p:sp>
      <p:sp>
        <p:nvSpPr>
          <p:cNvPr id="3" name="TextBox 2"/>
          <p:cNvSpPr txBox="1"/>
          <p:nvPr/>
        </p:nvSpPr>
        <p:spPr>
          <a:xfrm>
            <a:off x="0" y="1447800"/>
            <a:ext cx="12078948" cy="4785926"/>
          </a:xfrm>
          <a:prstGeom prst="rect">
            <a:avLst/>
          </a:prstGeom>
          <a:noFill/>
        </p:spPr>
        <p:txBody>
          <a:bodyPr wrap="square" rtlCol="0">
            <a:spAutoFit/>
          </a:bodyPr>
          <a:lstStyle/>
          <a:p>
            <a:pPr marL="514350" lvl="0" indent="-514350"/>
            <a:r>
              <a:rPr lang="en-US" sz="2400" dirty="0" smtClean="0"/>
              <a:t>1.  Recognize two needs:</a:t>
            </a:r>
          </a:p>
          <a:p>
            <a:pPr marL="971550" lvl="1" indent="-514350">
              <a:buFont typeface="+mj-lt"/>
              <a:buAutoNum type="alphaLcPeriod"/>
            </a:pPr>
            <a:r>
              <a:rPr lang="en-US" sz="2200" dirty="0" smtClean="0"/>
              <a:t>Less talk, more action!</a:t>
            </a:r>
          </a:p>
          <a:p>
            <a:pPr marL="971550" lvl="1" indent="-514350">
              <a:buFont typeface="+mj-lt"/>
              <a:buAutoNum type="alphaLcPeriod"/>
            </a:pPr>
            <a:r>
              <a:rPr lang="en-US" sz="2200" dirty="0" smtClean="0"/>
              <a:t>One resource teaching both physical and nutrition education</a:t>
            </a:r>
            <a:r>
              <a:rPr lang="en-US" sz="2400" dirty="0" smtClean="0"/>
              <a:t>.</a:t>
            </a:r>
          </a:p>
          <a:p>
            <a:pPr marL="514350" lvl="0" indent="-514350"/>
            <a:r>
              <a:rPr lang="en-US" sz="2400" dirty="0" smtClean="0"/>
              <a:t>2.  Become a leader to decrease childhood obesity, </a:t>
            </a:r>
          </a:p>
          <a:p>
            <a:pPr marL="514350" lvl="0" indent="-514350"/>
            <a:r>
              <a:rPr lang="en-US" sz="2400" dirty="0" smtClean="0"/>
              <a:t>      improve children’s wellness, and optimize academics.</a:t>
            </a:r>
          </a:p>
          <a:p>
            <a:pPr marL="457200" lvl="0" indent="-457200"/>
            <a:r>
              <a:rPr lang="en-US" sz="2400" dirty="0" smtClean="0"/>
              <a:t>3.  Re-examine the Local School Wellness Policy.</a:t>
            </a:r>
          </a:p>
          <a:p>
            <a:pPr marL="457200" lvl="0" indent="-457200"/>
            <a:r>
              <a:rPr lang="en-US" sz="2400" dirty="0" smtClean="0"/>
              <a:t>4.  Receive information on an innovative fitness program</a:t>
            </a:r>
          </a:p>
          <a:p>
            <a:pPr marL="457200" lvl="0" indent="-457200"/>
            <a:r>
              <a:rPr lang="en-US" sz="2400" dirty="0" smtClean="0"/>
              <a:t>     for kids—the bSAFE </a:t>
            </a:r>
            <a:r>
              <a:rPr lang="en-US" sz="2400" dirty="0" err="1" smtClean="0"/>
              <a:t>bFIT</a:t>
            </a:r>
            <a:r>
              <a:rPr lang="en-US" sz="2400" dirty="0" smtClean="0"/>
              <a:t>! Program for kids.</a:t>
            </a:r>
          </a:p>
          <a:p>
            <a:pPr marL="457200" lvl="0" indent="-457200"/>
            <a:r>
              <a:rPr lang="en-US" sz="2400" dirty="0" smtClean="0"/>
              <a:t>5.  Walk away with ready-to-use learning  strategies that </a:t>
            </a:r>
          </a:p>
          <a:p>
            <a:pPr marL="457200" lvl="0" indent="-457200"/>
            <a:r>
              <a:rPr lang="en-US" sz="2400" dirty="0" smtClean="0"/>
              <a:t>      excite children to be physically active while engaged in</a:t>
            </a:r>
          </a:p>
          <a:p>
            <a:pPr marL="457200" lvl="0" indent="-457200"/>
            <a:r>
              <a:rPr lang="en-US" sz="2400" dirty="0" smtClean="0"/>
              <a:t>      physical and nutrition education; linking schools, families,</a:t>
            </a:r>
          </a:p>
          <a:p>
            <a:pPr marL="457200" lvl="0" indent="-457200"/>
            <a:r>
              <a:rPr lang="en-US" sz="2400" dirty="0" smtClean="0"/>
              <a:t>      and the community.</a:t>
            </a:r>
          </a:p>
          <a:p>
            <a:pPr marL="685800" lvl="1" indent="-228600"/>
            <a:r>
              <a:rPr lang="en-US" sz="2100" dirty="0" smtClean="0"/>
              <a:t>                       </a:t>
            </a:r>
            <a:endParaRPr lang="en-US" sz="2100" dirty="0"/>
          </a:p>
        </p:txBody>
      </p:sp>
      <p:pic>
        <p:nvPicPr>
          <p:cNvPr id="1026" name="Picture 2" descr="C:\Users\Buss\AppData\Local\Microsoft\Windows\Temporary Internet Files\Content.IE5\80GU2ONK\MCj04244880000[1].wmf"/>
          <p:cNvPicPr>
            <a:picLocks noChangeAspect="1" noChangeArrowheads="1"/>
          </p:cNvPicPr>
          <p:nvPr/>
        </p:nvPicPr>
        <p:blipFill>
          <a:blip r:embed="rId2" cstate="print"/>
          <a:srcRect/>
          <a:stretch>
            <a:fillRect/>
          </a:stretch>
        </p:blipFill>
        <p:spPr bwMode="auto">
          <a:xfrm>
            <a:off x="6629400" y="685800"/>
            <a:ext cx="2098675" cy="1143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0"/>
            <a:ext cx="9280105" cy="2062103"/>
          </a:xfrm>
          <a:prstGeom prst="rect">
            <a:avLst/>
          </a:prstGeom>
          <a:noFill/>
        </p:spPr>
        <p:txBody>
          <a:bodyPr wrap="none" rtlCol="0">
            <a:spAutoFit/>
          </a:bodyPr>
          <a:lstStyle/>
          <a:p>
            <a:pPr algn="ctr"/>
            <a:r>
              <a:rPr lang="en-US" sz="6400" b="1" dirty="0" smtClean="0"/>
              <a:t>PHYSICAL EDUCATOR</a:t>
            </a:r>
          </a:p>
          <a:p>
            <a:pPr algn="ctr"/>
            <a:r>
              <a:rPr lang="en-US" sz="6400" b="1" dirty="0" smtClean="0"/>
              <a:t>LEADERSHIP ROLE</a:t>
            </a:r>
            <a:endParaRPr lang="en-US" sz="6400" b="1" dirty="0"/>
          </a:p>
        </p:txBody>
      </p:sp>
      <p:pic>
        <p:nvPicPr>
          <p:cNvPr id="53250" name="Picture 2" descr="C:\Users\Buss\AppData\Local\Microsoft\Windows\Temporary Internet Files\Content.IE5\E5QPET83\MCBD10661_0000[1].wmf"/>
          <p:cNvPicPr>
            <a:picLocks noChangeAspect="1" noChangeArrowheads="1"/>
          </p:cNvPicPr>
          <p:nvPr/>
        </p:nvPicPr>
        <p:blipFill>
          <a:blip r:embed="rId2" cstate="print"/>
          <a:srcRect/>
          <a:stretch>
            <a:fillRect/>
          </a:stretch>
        </p:blipFill>
        <p:spPr bwMode="auto">
          <a:xfrm>
            <a:off x="2209800" y="2819400"/>
            <a:ext cx="5410200" cy="32004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8725466" cy="2308324"/>
          </a:xfrm>
          <a:prstGeom prst="rect">
            <a:avLst/>
          </a:prstGeom>
          <a:noFill/>
        </p:spPr>
        <p:txBody>
          <a:bodyPr wrap="none" rtlCol="0">
            <a:spAutoFit/>
          </a:bodyPr>
          <a:lstStyle/>
          <a:p>
            <a:pPr algn="ctr"/>
            <a:r>
              <a:rPr lang="en-US" sz="6600" dirty="0" smtClean="0"/>
              <a:t>UNIQUE STRATE</a:t>
            </a:r>
            <a:r>
              <a:rPr lang="en-US" sz="7200" dirty="0" smtClean="0"/>
              <a:t>GY</a:t>
            </a:r>
          </a:p>
          <a:p>
            <a:pPr algn="ctr"/>
            <a:endParaRPr lang="en-US" sz="7200" dirty="0"/>
          </a:p>
        </p:txBody>
      </p:sp>
      <p:sp>
        <p:nvSpPr>
          <p:cNvPr id="3" name="TextBox 2"/>
          <p:cNvSpPr txBox="1"/>
          <p:nvPr/>
        </p:nvSpPr>
        <p:spPr>
          <a:xfrm>
            <a:off x="-32541" y="3124200"/>
            <a:ext cx="9220794" cy="2800767"/>
          </a:xfrm>
          <a:prstGeom prst="rect">
            <a:avLst/>
          </a:prstGeom>
          <a:noFill/>
        </p:spPr>
        <p:txBody>
          <a:bodyPr wrap="none" rtlCol="0">
            <a:spAutoFit/>
          </a:bodyPr>
          <a:lstStyle/>
          <a:p>
            <a:pPr algn="ctr"/>
            <a:r>
              <a:rPr lang="en-US" sz="6600" b="1" dirty="0" smtClean="0"/>
              <a:t>bSAFE </a:t>
            </a:r>
            <a:r>
              <a:rPr lang="en-US" sz="6600" b="1" dirty="0" err="1" smtClean="0"/>
              <a:t>bFIT</a:t>
            </a:r>
            <a:r>
              <a:rPr lang="en-US" sz="6600" b="1" dirty="0" smtClean="0"/>
              <a:t>! Program</a:t>
            </a:r>
          </a:p>
          <a:p>
            <a:pPr algn="ctr"/>
            <a:r>
              <a:rPr lang="en-US" sz="6600" b="1" dirty="0" smtClean="0"/>
              <a:t> for kids</a:t>
            </a:r>
          </a:p>
          <a:p>
            <a:pPr algn="ctr"/>
            <a:endParaRPr lang="en-US" sz="2000" dirty="0" smtClean="0">
              <a:solidFill>
                <a:schemeClr val="accent1"/>
              </a:solidFill>
            </a:endParaRPr>
          </a:p>
          <a:p>
            <a:r>
              <a:rPr lang="en-US" sz="2400" dirty="0" smtClean="0"/>
              <a:t>Perfect “fit”—focus on both </a:t>
            </a:r>
            <a:r>
              <a:rPr lang="en-US" sz="2400" dirty="0" smtClean="0">
                <a:solidFill>
                  <a:srgbClr val="00B0F0"/>
                </a:solidFill>
              </a:rPr>
              <a:t>physical</a:t>
            </a:r>
            <a:r>
              <a:rPr lang="en-US" sz="2400" dirty="0" smtClean="0"/>
              <a:t> and </a:t>
            </a:r>
            <a:r>
              <a:rPr lang="en-US" sz="2400" dirty="0" smtClean="0">
                <a:solidFill>
                  <a:srgbClr val="00B0F0"/>
                </a:solidFill>
              </a:rPr>
              <a:t>nutrition</a:t>
            </a:r>
            <a:r>
              <a:rPr lang="en-US" sz="2400" dirty="0" smtClean="0"/>
              <a:t> education!</a:t>
            </a:r>
            <a:endParaRPr lang="en-US" sz="2400" dirty="0"/>
          </a:p>
        </p:txBody>
      </p:sp>
      <p:pic>
        <p:nvPicPr>
          <p:cNvPr id="4" name="Picture 3" descr="BSAFE.jpg"/>
          <p:cNvPicPr>
            <a:picLocks noChangeAspect="1"/>
          </p:cNvPicPr>
          <p:nvPr/>
        </p:nvPicPr>
        <p:blipFill>
          <a:blip r:embed="rId2" cstate="print"/>
          <a:stretch>
            <a:fillRect/>
          </a:stretch>
        </p:blipFill>
        <p:spPr>
          <a:xfrm>
            <a:off x="2133600" y="1143000"/>
            <a:ext cx="4572000" cy="1905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pPr algn="ctr"/>
            <a:r>
              <a:rPr lang="en-US" sz="6000" dirty="0" smtClean="0">
                <a:latin typeface="Comic Sans MS" pitchFamily="66" charset="0"/>
              </a:rPr>
              <a:t>FITNESS PALS</a:t>
            </a:r>
            <a:r>
              <a:rPr lang="en-US" sz="5400" dirty="0" smtClean="0">
                <a:latin typeface="Comic Sans MS" pitchFamily="66" charset="0"/>
              </a:rPr>
              <a:t/>
            </a:r>
            <a:br>
              <a:rPr lang="en-US" sz="5400" dirty="0" smtClean="0">
                <a:latin typeface="Comic Sans MS" pitchFamily="66" charset="0"/>
              </a:rPr>
            </a:br>
            <a:r>
              <a:rPr lang="en-US" sz="4000" dirty="0" smtClean="0">
                <a:latin typeface="Comic Sans MS" pitchFamily="66" charset="0"/>
              </a:rPr>
              <a:t>WATERMELON JACK</a:t>
            </a:r>
            <a:endParaRPr lang="en-US" sz="4000" dirty="0">
              <a:latin typeface="Comic Sans MS" pitchFamily="66" charset="0"/>
            </a:endParaRPr>
          </a:p>
        </p:txBody>
      </p:sp>
      <p:pic>
        <p:nvPicPr>
          <p:cNvPr id="40962" name="Picture 2" descr="C:\Users\Buss\Documents\Brian Folder\2009 update\EPS FILES\Watermelon.eps"/>
          <p:cNvPicPr>
            <a:picLocks noGrp="1" noChangeAspect="1" noChangeArrowheads="1"/>
          </p:cNvPicPr>
          <p:nvPr>
            <p:ph idx="1"/>
          </p:nvPr>
        </p:nvPicPr>
        <p:blipFill>
          <a:blip r:embed="rId2" cstate="print"/>
          <a:srcRect/>
          <a:stretch>
            <a:fillRect/>
          </a:stretch>
        </p:blipFill>
        <p:spPr bwMode="auto">
          <a:xfrm>
            <a:off x="2971800" y="1447800"/>
            <a:ext cx="3352800" cy="3022600"/>
          </a:xfrm>
          <a:prstGeom prst="rect">
            <a:avLst/>
          </a:prstGeom>
          <a:noFill/>
        </p:spPr>
      </p:pic>
      <p:sp>
        <p:nvSpPr>
          <p:cNvPr id="5" name="TextBox 4"/>
          <p:cNvSpPr txBox="1"/>
          <p:nvPr/>
        </p:nvSpPr>
        <p:spPr>
          <a:xfrm>
            <a:off x="1295400" y="2590800"/>
            <a:ext cx="2084225" cy="954107"/>
          </a:xfrm>
          <a:prstGeom prst="rect">
            <a:avLst/>
          </a:prstGeom>
          <a:noFill/>
        </p:spPr>
        <p:txBody>
          <a:bodyPr wrap="none" rtlCol="0">
            <a:spAutoFit/>
          </a:bodyPr>
          <a:lstStyle/>
          <a:p>
            <a:r>
              <a:rPr lang="en-US" sz="2800" dirty="0" smtClean="0">
                <a:solidFill>
                  <a:schemeClr val="accent1"/>
                </a:solidFill>
              </a:rPr>
              <a:t>Food Group</a:t>
            </a:r>
          </a:p>
          <a:p>
            <a:r>
              <a:rPr lang="en-US" sz="2800" dirty="0" smtClean="0"/>
              <a:t>    Fruits</a:t>
            </a:r>
            <a:endParaRPr lang="en-US" sz="2800" dirty="0"/>
          </a:p>
        </p:txBody>
      </p:sp>
      <p:sp>
        <p:nvSpPr>
          <p:cNvPr id="7" name="TextBox 6"/>
          <p:cNvSpPr txBox="1"/>
          <p:nvPr/>
        </p:nvSpPr>
        <p:spPr>
          <a:xfrm>
            <a:off x="5486400" y="2362200"/>
            <a:ext cx="3153427" cy="1384995"/>
          </a:xfrm>
          <a:prstGeom prst="rect">
            <a:avLst/>
          </a:prstGeom>
          <a:noFill/>
        </p:spPr>
        <p:txBody>
          <a:bodyPr wrap="none" rtlCol="0">
            <a:spAutoFit/>
          </a:bodyPr>
          <a:lstStyle/>
          <a:p>
            <a:r>
              <a:rPr lang="en-US" sz="2800" dirty="0" smtClean="0">
                <a:solidFill>
                  <a:schemeClr val="accent1"/>
                </a:solidFill>
              </a:rPr>
              <a:t>Physical Activity</a:t>
            </a:r>
          </a:p>
          <a:p>
            <a:r>
              <a:rPr lang="en-US" sz="2800" dirty="0" smtClean="0"/>
              <a:t>Aerobic Fitness—</a:t>
            </a:r>
          </a:p>
          <a:p>
            <a:r>
              <a:rPr lang="en-US" sz="2800" dirty="0" smtClean="0"/>
              <a:t>Jumping Jack</a:t>
            </a:r>
            <a:endParaRPr lang="en-US" sz="2800" dirty="0"/>
          </a:p>
        </p:txBody>
      </p:sp>
      <p:sp>
        <p:nvSpPr>
          <p:cNvPr id="8" name="Rectangle 7"/>
          <p:cNvSpPr/>
          <p:nvPr/>
        </p:nvSpPr>
        <p:spPr>
          <a:xfrm>
            <a:off x="533400" y="4572000"/>
            <a:ext cx="8229600" cy="1384995"/>
          </a:xfrm>
          <a:prstGeom prst="rect">
            <a:avLst/>
          </a:prstGeom>
        </p:spPr>
        <p:txBody>
          <a:bodyPr wrap="square">
            <a:spAutoFit/>
          </a:bodyPr>
          <a:lstStyle/>
          <a:p>
            <a:r>
              <a:rPr lang="en-US" sz="2400" b="1" dirty="0" smtClean="0"/>
              <a:t>WATERMELON JACK! </a:t>
            </a:r>
            <a:r>
              <a:rPr lang="en-US" sz="2400" b="1" i="1" dirty="0" smtClean="0"/>
              <a:t>(Fruits, Aerobic Fitness)</a:t>
            </a:r>
          </a:p>
          <a:p>
            <a:r>
              <a:rPr lang="en-US" sz="2000" dirty="0" smtClean="0"/>
              <a:t>Wow! Stand with your feet together and arms down at your sides. Jump, spread your feet apart, and lift your arms above your head. Return to how you started. Repeat in rhythmic motion!</a:t>
            </a:r>
            <a:endParaRPr lang="en-US" sz="2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763000" cy="1323439"/>
          </a:xfrm>
          <a:prstGeom prst="rect">
            <a:avLst/>
          </a:prstGeom>
        </p:spPr>
        <p:txBody>
          <a:bodyPr wrap="square">
            <a:spAutoFit/>
          </a:bodyPr>
          <a:lstStyle/>
          <a:p>
            <a:pPr algn="ctr"/>
            <a:r>
              <a:rPr lang="en-US" dirty="0" smtClean="0"/>
              <a:t>TWO RESEARCHED-BASED  </a:t>
            </a:r>
          </a:p>
          <a:p>
            <a:pPr algn="ctr"/>
            <a:r>
              <a:rPr lang="en-US" dirty="0" smtClean="0"/>
              <a:t>RESOURCES COMBINED</a:t>
            </a:r>
            <a:endParaRPr lang="en-US" sz="2800" dirty="0"/>
          </a:p>
        </p:txBody>
      </p:sp>
      <p:pic>
        <p:nvPicPr>
          <p:cNvPr id="3" name="Picture 10" descr="http://www.aahperd.org/naspe/Graphics/naspelogo1.gif"/>
          <p:cNvPicPr>
            <a:picLocks noChangeAspect="1" noChangeArrowheads="1"/>
          </p:cNvPicPr>
          <p:nvPr/>
        </p:nvPicPr>
        <p:blipFill>
          <a:blip r:embed="rId2" cstate="print"/>
          <a:srcRect/>
          <a:stretch>
            <a:fillRect/>
          </a:stretch>
        </p:blipFill>
        <p:spPr bwMode="auto">
          <a:xfrm>
            <a:off x="152400" y="1600200"/>
            <a:ext cx="1295400" cy="1143000"/>
          </a:xfrm>
          <a:prstGeom prst="rect">
            <a:avLst/>
          </a:prstGeom>
          <a:noFill/>
        </p:spPr>
      </p:pic>
      <p:sp>
        <p:nvSpPr>
          <p:cNvPr id="4" name="Rectangle 3"/>
          <p:cNvSpPr/>
          <p:nvPr/>
        </p:nvSpPr>
        <p:spPr>
          <a:xfrm>
            <a:off x="1447800" y="1752600"/>
            <a:ext cx="6629400" cy="1200329"/>
          </a:xfrm>
          <a:prstGeom prst="rect">
            <a:avLst/>
          </a:prstGeom>
        </p:spPr>
        <p:txBody>
          <a:bodyPr wrap="square">
            <a:spAutoFit/>
          </a:bodyPr>
          <a:lstStyle/>
          <a:p>
            <a:r>
              <a:rPr lang="en-US" sz="2400" dirty="0" smtClean="0"/>
              <a:t>National  Association for Sport and Physical Education (NASPE)</a:t>
            </a:r>
          </a:p>
          <a:p>
            <a:pPr>
              <a:buFont typeface="Arial" pitchFamily="34" charset="0"/>
              <a:buChar char="•"/>
            </a:pPr>
            <a:r>
              <a:rPr lang="en-US" sz="2400" dirty="0" smtClean="0"/>
              <a:t>National Standards for Physical Education</a:t>
            </a:r>
            <a:endParaRPr lang="en-US" sz="2400" dirty="0"/>
          </a:p>
        </p:txBody>
      </p:sp>
      <p:pic>
        <p:nvPicPr>
          <p:cNvPr id="5" name="Picture 8" descr="E:\MyPyramid.gif"/>
          <p:cNvPicPr>
            <a:picLocks noChangeAspect="1" noChangeArrowheads="1"/>
          </p:cNvPicPr>
          <p:nvPr/>
        </p:nvPicPr>
        <p:blipFill>
          <a:blip r:embed="rId3" cstate="print"/>
          <a:srcRect/>
          <a:stretch>
            <a:fillRect/>
          </a:stretch>
        </p:blipFill>
        <p:spPr bwMode="auto">
          <a:xfrm>
            <a:off x="457200" y="3276600"/>
            <a:ext cx="1371600" cy="990600"/>
          </a:xfrm>
          <a:prstGeom prst="rect">
            <a:avLst/>
          </a:prstGeom>
          <a:noFill/>
          <a:ln w="9525">
            <a:solidFill>
              <a:schemeClr val="bg2"/>
            </a:solidFill>
            <a:miter lim="800000"/>
            <a:headEnd/>
            <a:tailEnd/>
          </a:ln>
          <a:effectLst>
            <a:outerShdw blurRad="50800" dist="50800" dir="5400000" algn="ctr" rotWithShape="0">
              <a:schemeClr val="tx2"/>
            </a:outerShdw>
          </a:effectLst>
        </p:spPr>
      </p:pic>
      <p:sp>
        <p:nvSpPr>
          <p:cNvPr id="9" name="TextBox 8"/>
          <p:cNvSpPr txBox="1"/>
          <p:nvPr/>
        </p:nvSpPr>
        <p:spPr>
          <a:xfrm>
            <a:off x="2057400" y="3048000"/>
            <a:ext cx="7010400" cy="1200329"/>
          </a:xfrm>
          <a:prstGeom prst="rect">
            <a:avLst/>
          </a:prstGeom>
          <a:noFill/>
        </p:spPr>
        <p:txBody>
          <a:bodyPr wrap="square" rtlCol="0">
            <a:spAutoFit/>
          </a:bodyPr>
          <a:lstStyle/>
          <a:p>
            <a:r>
              <a:rPr lang="en-US" sz="2400" dirty="0" smtClean="0"/>
              <a:t>United States Department of Agriculture  (USDA)</a:t>
            </a:r>
          </a:p>
          <a:p>
            <a:pPr>
              <a:buFont typeface="Arial" pitchFamily="34" charset="0"/>
              <a:buChar char="•"/>
            </a:pPr>
            <a:r>
              <a:rPr lang="en-US" sz="2400" dirty="0" err="1" smtClean="0"/>
              <a:t>MyPyramid</a:t>
            </a:r>
            <a:r>
              <a:rPr lang="en-US" sz="2400" dirty="0" smtClean="0"/>
              <a:t> for kids</a:t>
            </a:r>
            <a:endParaRPr lang="en-US" dirty="0"/>
          </a:p>
        </p:txBody>
      </p:sp>
      <p:sp>
        <p:nvSpPr>
          <p:cNvPr id="17" name="TextBox 16"/>
          <p:cNvSpPr txBox="1"/>
          <p:nvPr/>
        </p:nvSpPr>
        <p:spPr>
          <a:xfrm>
            <a:off x="1143000" y="4724400"/>
            <a:ext cx="7718780" cy="1384995"/>
          </a:xfrm>
          <a:prstGeom prst="rect">
            <a:avLst/>
          </a:prstGeom>
          <a:noFill/>
        </p:spPr>
        <p:txBody>
          <a:bodyPr wrap="none" rtlCol="0">
            <a:spAutoFit/>
          </a:bodyPr>
          <a:lstStyle/>
          <a:p>
            <a:r>
              <a:rPr lang="en-US" sz="2800" dirty="0" smtClean="0"/>
              <a:t>bSAFE </a:t>
            </a:r>
            <a:r>
              <a:rPr lang="en-US" sz="2800" dirty="0" err="1" smtClean="0"/>
              <a:t>bFIT</a:t>
            </a:r>
            <a:r>
              <a:rPr lang="en-US" sz="2800" dirty="0" smtClean="0"/>
              <a:t>!—</a:t>
            </a:r>
            <a:r>
              <a:rPr lang="en-US" sz="2800" u="sng" dirty="0" smtClean="0"/>
              <a:t>ONE</a:t>
            </a:r>
            <a:r>
              <a:rPr lang="en-US" sz="2800" dirty="0" smtClean="0"/>
              <a:t> RESOURCE TEACHING </a:t>
            </a:r>
          </a:p>
          <a:p>
            <a:r>
              <a:rPr lang="en-US" sz="2800" u="sng" dirty="0" smtClean="0"/>
              <a:t>BOTH</a:t>
            </a:r>
            <a:r>
              <a:rPr lang="en-US" sz="2800" dirty="0" smtClean="0"/>
              <a:t> </a:t>
            </a:r>
            <a:r>
              <a:rPr lang="en-US" sz="2800" dirty="0" smtClean="0">
                <a:solidFill>
                  <a:srgbClr val="00B0F0"/>
                </a:solidFill>
              </a:rPr>
              <a:t>PHYSICAL</a:t>
            </a:r>
            <a:r>
              <a:rPr lang="en-US" sz="2800" dirty="0" smtClean="0"/>
              <a:t> AND </a:t>
            </a:r>
            <a:r>
              <a:rPr lang="en-US" sz="2800" dirty="0" smtClean="0">
                <a:solidFill>
                  <a:srgbClr val="00B0F0"/>
                </a:solidFill>
              </a:rPr>
              <a:t>NUTRITION</a:t>
            </a:r>
            <a:r>
              <a:rPr lang="en-US" sz="2800" dirty="0" smtClean="0"/>
              <a:t> </a:t>
            </a:r>
          </a:p>
          <a:p>
            <a:r>
              <a:rPr lang="en-US" sz="2800" dirty="0" smtClean="0"/>
              <a:t>                        EDUCATION</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385903" cy="6771084"/>
          </a:xfrm>
          <a:prstGeom prst="rect">
            <a:avLst/>
          </a:prstGeom>
          <a:noFill/>
        </p:spPr>
        <p:txBody>
          <a:bodyPr wrap="square" rtlCol="0">
            <a:spAutoFit/>
          </a:bodyPr>
          <a:lstStyle/>
          <a:p>
            <a:endParaRPr lang="en-US" sz="2000" dirty="0" smtClean="0"/>
          </a:p>
          <a:p>
            <a:r>
              <a:rPr lang="en-US" sz="6600" dirty="0" smtClean="0"/>
              <a:t>  EASY TO </a:t>
            </a:r>
          </a:p>
          <a:p>
            <a:r>
              <a:rPr lang="en-US" sz="6600" dirty="0" smtClean="0"/>
              <a:t>  IMPLEMENT</a:t>
            </a:r>
          </a:p>
          <a:p>
            <a:endParaRPr lang="en-US" sz="2400" dirty="0" smtClean="0"/>
          </a:p>
          <a:p>
            <a:endParaRPr lang="en-US" sz="2400" dirty="0" smtClean="0"/>
          </a:p>
          <a:p>
            <a:pPr lvl="1">
              <a:buFont typeface="Arial" pitchFamily="34" charset="0"/>
              <a:buChar char="•"/>
            </a:pPr>
            <a:r>
              <a:rPr lang="en-US" sz="2800" dirty="0" smtClean="0"/>
              <a:t>Portions of physical education curriculum</a:t>
            </a:r>
          </a:p>
          <a:p>
            <a:pPr lvl="1">
              <a:buFont typeface="Arial" pitchFamily="34" charset="0"/>
              <a:buChar char="•"/>
            </a:pPr>
            <a:r>
              <a:rPr lang="en-US" sz="2800" dirty="0" smtClean="0"/>
              <a:t>Portions of nutrition education curriculum</a:t>
            </a:r>
          </a:p>
          <a:p>
            <a:pPr lvl="1">
              <a:buFont typeface="Arial" pitchFamily="34" charset="0"/>
              <a:buChar char="•"/>
            </a:pPr>
            <a:r>
              <a:rPr lang="en-US" sz="2800" dirty="0" smtClean="0"/>
              <a:t>Beginning or end of day, before or after school</a:t>
            </a:r>
          </a:p>
          <a:p>
            <a:pPr lvl="1"/>
            <a:r>
              <a:rPr lang="en-US" sz="2800" dirty="0" smtClean="0"/>
              <a:t>  programs, activity breaks, etc.</a:t>
            </a:r>
          </a:p>
          <a:p>
            <a:endParaRPr lang="en-US" sz="2800" dirty="0" smtClean="0"/>
          </a:p>
          <a:p>
            <a:endParaRPr lang="en-US" sz="2800" dirty="0" smtClean="0"/>
          </a:p>
          <a:p>
            <a:endParaRPr lang="en-US" sz="6600" dirty="0"/>
          </a:p>
        </p:txBody>
      </p:sp>
      <p:pic>
        <p:nvPicPr>
          <p:cNvPr id="10241" name="Picture 1" descr="C:\Documents and Settings\rbuss\Local Settings\Temporary Internet Files\Content.IE5\C2DVTU8X\MCj04420380000[1].wmf"/>
          <p:cNvPicPr>
            <a:picLocks noChangeAspect="1" noChangeArrowheads="1"/>
          </p:cNvPicPr>
          <p:nvPr/>
        </p:nvPicPr>
        <p:blipFill>
          <a:blip r:embed="rId2" cstate="print"/>
          <a:srcRect/>
          <a:stretch>
            <a:fillRect/>
          </a:stretch>
        </p:blipFill>
        <p:spPr bwMode="auto">
          <a:xfrm>
            <a:off x="6172200" y="533400"/>
            <a:ext cx="1520825" cy="1895475"/>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385903" cy="6032421"/>
          </a:xfrm>
          <a:prstGeom prst="rect">
            <a:avLst/>
          </a:prstGeom>
          <a:noFill/>
        </p:spPr>
        <p:txBody>
          <a:bodyPr wrap="square" rtlCol="0">
            <a:spAutoFit/>
          </a:bodyPr>
          <a:lstStyle/>
          <a:p>
            <a:endParaRPr lang="en-US" sz="2000" dirty="0" smtClean="0"/>
          </a:p>
          <a:p>
            <a:endParaRPr lang="en-US" sz="2000" dirty="0" smtClean="0"/>
          </a:p>
          <a:p>
            <a:endParaRPr lang="en-US" sz="2000" dirty="0" smtClean="0"/>
          </a:p>
          <a:p>
            <a:r>
              <a:rPr lang="en-US" sz="6600" dirty="0" smtClean="0"/>
              <a:t> CONCERN FOR </a:t>
            </a:r>
          </a:p>
          <a:p>
            <a:r>
              <a:rPr lang="en-US" sz="6600" dirty="0" smtClean="0"/>
              <a:t>        TIME</a:t>
            </a:r>
          </a:p>
          <a:p>
            <a:endParaRPr lang="en-US" dirty="0" smtClean="0"/>
          </a:p>
          <a:p>
            <a:pPr lvl="1">
              <a:buFont typeface="Arial" pitchFamily="34" charset="0"/>
              <a:buChar char="•"/>
            </a:pPr>
            <a:r>
              <a:rPr lang="en-US" sz="4400" dirty="0" smtClean="0"/>
              <a:t>Short and to the point</a:t>
            </a:r>
          </a:p>
          <a:p>
            <a:pPr lvl="1">
              <a:buFont typeface="Arial" pitchFamily="34" charset="0"/>
              <a:buChar char="•"/>
            </a:pPr>
            <a:r>
              <a:rPr lang="en-US" sz="4400" dirty="0" smtClean="0"/>
              <a:t>5 to 10 minute instant lessons </a:t>
            </a:r>
          </a:p>
          <a:p>
            <a:endParaRPr lang="en-US" sz="6600" dirty="0"/>
          </a:p>
        </p:txBody>
      </p:sp>
      <p:pic>
        <p:nvPicPr>
          <p:cNvPr id="9217" name="Picture 1" descr="C:\Documents and Settings\rbuss\Local Settings\Temporary Internet Files\Content.IE5\8CFKAR9H\MCj04375630000[1].wmf"/>
          <p:cNvPicPr>
            <a:picLocks noChangeAspect="1" noChangeArrowheads="1"/>
          </p:cNvPicPr>
          <p:nvPr/>
        </p:nvPicPr>
        <p:blipFill>
          <a:blip r:embed="rId2" cstate="print"/>
          <a:srcRect/>
          <a:stretch>
            <a:fillRect/>
          </a:stretch>
        </p:blipFill>
        <p:spPr bwMode="auto">
          <a:xfrm>
            <a:off x="6553200" y="1219200"/>
            <a:ext cx="1943100" cy="198437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914400" y="1219200"/>
            <a:ext cx="7497565" cy="6247864"/>
          </a:xfrm>
          <a:custGeom>
            <a:avLst/>
            <a:gdLst>
              <a:gd name="connsiteX0" fmla="*/ 0 w 1636988"/>
              <a:gd name="connsiteY0" fmla="*/ 0 h 923330"/>
              <a:gd name="connsiteX1" fmla="*/ 1636988 w 1636988"/>
              <a:gd name="connsiteY1" fmla="*/ 0 h 923330"/>
              <a:gd name="connsiteX2" fmla="*/ 1636988 w 1636988"/>
              <a:gd name="connsiteY2" fmla="*/ 923330 h 923330"/>
              <a:gd name="connsiteX3" fmla="*/ 0 w 1636988"/>
              <a:gd name="connsiteY3" fmla="*/ 923330 h 923330"/>
              <a:gd name="connsiteX4" fmla="*/ 0 w 1636988"/>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988" h="923330">
                <a:moveTo>
                  <a:pt x="0" y="0"/>
                </a:moveTo>
                <a:lnTo>
                  <a:pt x="1636988" y="0"/>
                </a:lnTo>
                <a:lnTo>
                  <a:pt x="1636988" y="923330"/>
                </a:lnTo>
                <a:lnTo>
                  <a:pt x="0" y="923330"/>
                </a:lnTo>
                <a:lnTo>
                  <a:pt x="0" y="0"/>
                </a:lnTo>
                <a:close/>
              </a:path>
            </a:pathLst>
          </a:cu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50" dirty="0" smtClean="0">
                <a:ln w="11430">
                  <a:solidFill>
                    <a:schemeClr val="tx2"/>
                  </a:solidFill>
                </a:ln>
                <a:solidFill>
                  <a:srgbClr val="00B0F0"/>
                </a:solidFill>
                <a:effectLst>
                  <a:outerShdw blurRad="76200" dist="50800" dir="5400000" algn="tl" rotWithShape="0">
                    <a:srgbClr val="000000">
                      <a:alpha val="65000"/>
                    </a:srgbClr>
                  </a:outerShdw>
                </a:effectLst>
              </a:rPr>
              <a:t>PHYSICAL EDUCATION     </a:t>
            </a:r>
          </a:p>
          <a:p>
            <a:pPr algn="ctr"/>
            <a:r>
              <a:rPr lang="en-US" b="1" spc="50" dirty="0" smtClean="0">
                <a:ln w="11430">
                  <a:solidFill>
                    <a:schemeClr val="tx2"/>
                  </a:solidFill>
                </a:ln>
                <a:solidFill>
                  <a:srgbClr val="00B0F0"/>
                </a:solidFill>
                <a:effectLst>
                  <a:outerShdw blurRad="76200" dist="50800" dir="5400000" algn="tl" rotWithShape="0">
                    <a:srgbClr val="000000">
                      <a:alpha val="65000"/>
                    </a:srgbClr>
                  </a:outerShdw>
                </a:effectLst>
              </a:rPr>
              <a:t>CLASSROOM</a:t>
            </a:r>
          </a:p>
          <a:p>
            <a:pPr algn="ctr"/>
            <a:r>
              <a:rPr lang="en-US" b="1" spc="50" dirty="0" smtClean="0">
                <a:ln w="11430">
                  <a:solidFill>
                    <a:schemeClr val="tx2"/>
                  </a:solidFill>
                </a:ln>
                <a:solidFill>
                  <a:srgbClr val="00B0F0"/>
                </a:solidFill>
                <a:effectLst>
                  <a:outerShdw blurRad="76200" dist="50800" dir="5400000" algn="tl" rotWithShape="0">
                    <a:srgbClr val="000000">
                      <a:alpha val="65000"/>
                    </a:srgbClr>
                  </a:outerShdw>
                </a:effectLst>
              </a:rPr>
              <a:t>HEALTH</a:t>
            </a:r>
          </a:p>
          <a:p>
            <a:pPr algn="ctr"/>
            <a:r>
              <a:rPr lang="en-US" b="1" spc="50" dirty="0" smtClean="0">
                <a:ln w="11430">
                  <a:solidFill>
                    <a:schemeClr val="tx2"/>
                  </a:solidFill>
                </a:ln>
                <a:solidFill>
                  <a:srgbClr val="00B0F0"/>
                </a:solidFill>
                <a:effectLst>
                  <a:outerShdw blurRad="76200" dist="50800" dir="5400000" algn="tl" rotWithShape="0">
                    <a:srgbClr val="000000">
                      <a:alpha val="65000"/>
                    </a:srgbClr>
                  </a:outerShdw>
                </a:effectLst>
              </a:rPr>
              <a:t>MATH</a:t>
            </a:r>
          </a:p>
          <a:p>
            <a:pPr algn="ctr"/>
            <a:r>
              <a:rPr lang="en-US" b="1" spc="50" dirty="0" smtClean="0">
                <a:ln w="11430">
                  <a:solidFill>
                    <a:schemeClr val="tx2"/>
                  </a:solidFill>
                </a:ln>
                <a:solidFill>
                  <a:srgbClr val="00B0F0"/>
                </a:solidFill>
                <a:effectLst>
                  <a:outerShdw blurRad="76200" dist="50800" dir="5400000" algn="tl" rotWithShape="0">
                    <a:srgbClr val="000000">
                      <a:alpha val="65000"/>
                    </a:srgbClr>
                  </a:outerShdw>
                </a:effectLst>
              </a:rPr>
              <a:t>SCIENCE </a:t>
            </a:r>
          </a:p>
          <a:p>
            <a:pPr algn="ctr"/>
            <a:r>
              <a:rPr lang="en-US" b="1" spc="50" dirty="0" smtClean="0">
                <a:ln w="11430">
                  <a:solidFill>
                    <a:schemeClr val="tx2"/>
                  </a:solidFill>
                </a:ln>
                <a:solidFill>
                  <a:srgbClr val="00B0F0"/>
                </a:solidFill>
                <a:effectLst>
                  <a:outerShdw blurRad="76200" dist="50800" dir="5400000" algn="tl" rotWithShape="0">
                    <a:srgbClr val="000000">
                      <a:alpha val="65000"/>
                    </a:srgbClr>
                  </a:outerShdw>
                </a:effectLst>
              </a:rPr>
              <a:t>LITERACY</a:t>
            </a:r>
          </a:p>
          <a:p>
            <a:pPr algn="ctr"/>
            <a:r>
              <a:rPr lang="en-US" b="1" spc="50" dirty="0" smtClean="0">
                <a:ln w="11430">
                  <a:solidFill>
                    <a:schemeClr val="tx2"/>
                  </a:solidFill>
                </a:ln>
                <a:solidFill>
                  <a:srgbClr val="00B0F0"/>
                </a:solidFill>
                <a:effectLst>
                  <a:outerShdw blurRad="76200" dist="50800" dir="5400000" algn="tl" rotWithShape="0">
                    <a:srgbClr val="000000">
                      <a:alpha val="65000"/>
                    </a:srgbClr>
                  </a:outerShdw>
                </a:effectLst>
              </a:rPr>
              <a:t>ART   </a:t>
            </a:r>
          </a:p>
          <a:p>
            <a:pPr algn="ctr"/>
            <a:r>
              <a:rPr lang="en-US" b="1" spc="50" dirty="0" smtClean="0">
                <a:ln w="11430">
                  <a:solidFill>
                    <a:schemeClr val="tx2"/>
                  </a:solidFill>
                </a:ln>
                <a:solidFill>
                  <a:srgbClr val="00B0F0"/>
                </a:solidFill>
                <a:effectLst>
                  <a:outerShdw blurRad="76200" dist="50800" dir="5400000" algn="tl" rotWithShape="0">
                    <a:srgbClr val="000000">
                      <a:alpha val="65000"/>
                    </a:srgbClr>
                  </a:outerShdw>
                </a:effectLst>
              </a:rPr>
              <a:t>MUSIC </a:t>
            </a:r>
          </a:p>
          <a:p>
            <a:pPr algn="ctr"/>
            <a:endParaRPr lang="en-US" b="1" spc="50" dirty="0" smtClean="0">
              <a:ln w="18415" cmpd="sng">
                <a:solidFill>
                  <a:schemeClr val="tx2"/>
                </a:solidFill>
                <a:prstDash val="solid"/>
              </a:ln>
              <a:solidFill>
                <a:srgbClr val="00B0F0"/>
              </a:solidFill>
              <a:effectLst>
                <a:outerShdw blurRad="50800" dist="38100" dir="2700000" algn="tl" rotWithShape="0">
                  <a:prstClr val="black">
                    <a:alpha val="40000"/>
                  </a:prstClr>
                </a:outerShdw>
              </a:effectLst>
            </a:endParaRPr>
          </a:p>
          <a:p>
            <a:pPr algn="ct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838200" y="152400"/>
            <a:ext cx="7345281" cy="923330"/>
          </a:xfrm>
          <a:prstGeom prst="rect">
            <a:avLst/>
          </a:prstGeom>
          <a:noFill/>
        </p:spPr>
        <p:txBody>
          <a:bodyPr wrap="none" rtlCol="0">
            <a:spAutoFit/>
          </a:bodyPr>
          <a:lstStyle/>
          <a:p>
            <a:r>
              <a:rPr lang="en-US" sz="5400" b="1" dirty="0" smtClean="0"/>
              <a:t>CROSS CURRICULAR</a:t>
            </a:r>
            <a:endParaRPr lang="en-US" sz="54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685800"/>
            <a:ext cx="6781800" cy="1524000"/>
          </a:xfrm>
        </p:spPr>
        <p:txBody>
          <a:bodyPr>
            <a:noAutofit/>
          </a:bodyPr>
          <a:lstStyle/>
          <a:p>
            <a:pPr algn="ctr"/>
            <a:r>
              <a:rPr lang="en-US" sz="4000" dirty="0" smtClean="0">
                <a:effectLst/>
                <a:latin typeface="Comic Sans MS" pitchFamily="66" charset="0"/>
              </a:rPr>
              <a:t>CHILDREN MOVING</a:t>
            </a:r>
            <a:br>
              <a:rPr lang="en-US" sz="4000" dirty="0" smtClean="0">
                <a:effectLst/>
                <a:latin typeface="Comic Sans MS" pitchFamily="66" charset="0"/>
              </a:rPr>
            </a:br>
            <a:r>
              <a:rPr lang="en-US" sz="4000" dirty="0" smtClean="0">
                <a:effectLst/>
                <a:latin typeface="Comic Sans MS" pitchFamily="66" charset="0"/>
              </a:rPr>
              <a:t>WHILE LEARNING!</a:t>
            </a:r>
            <a:endParaRPr lang="en-US" sz="4000" dirty="0">
              <a:effectLst/>
              <a:latin typeface="Comic Sans MS" pitchFamily="66" charset="0"/>
            </a:endParaRPr>
          </a:p>
        </p:txBody>
      </p:sp>
      <p:pic>
        <p:nvPicPr>
          <p:cNvPr id="48130" name="Picture 2" descr="C:\Users\Buss\AppData\Local\Microsoft\Windows\Temporary Internet Files\Content.IE5\Q3QHCGF9\MCBD10647_0000[1].wmf"/>
          <p:cNvPicPr>
            <a:picLocks noGrp="1" noChangeAspect="1" noChangeArrowheads="1"/>
          </p:cNvPicPr>
          <p:nvPr>
            <p:ph idx="1"/>
          </p:nvPr>
        </p:nvPicPr>
        <p:blipFill>
          <a:blip r:embed="rId2" cstate="print"/>
          <a:srcRect/>
          <a:stretch>
            <a:fillRect/>
          </a:stretch>
        </p:blipFill>
        <p:spPr bwMode="auto">
          <a:xfrm>
            <a:off x="5715000" y="304800"/>
            <a:ext cx="2743200" cy="2209800"/>
          </a:xfrm>
          <a:prstGeom prst="rect">
            <a:avLst/>
          </a:prstGeom>
          <a:noFill/>
        </p:spPr>
      </p:pic>
      <p:pic>
        <p:nvPicPr>
          <p:cNvPr id="10244" name="Picture 4" descr="C:\Users\Buss\AppData\Local\Microsoft\Windows\Temporary Internet Files\Content.IE5\Q3QHCGF9\MPj04394070000[1].jpg"/>
          <p:cNvPicPr>
            <a:picLocks noChangeAspect="1" noChangeArrowheads="1"/>
          </p:cNvPicPr>
          <p:nvPr/>
        </p:nvPicPr>
        <p:blipFill>
          <a:blip r:embed="rId3" cstate="print"/>
          <a:srcRect/>
          <a:stretch>
            <a:fillRect/>
          </a:stretch>
        </p:blipFill>
        <p:spPr bwMode="auto">
          <a:xfrm>
            <a:off x="152400" y="3048000"/>
            <a:ext cx="2819400" cy="2209800"/>
          </a:xfrm>
          <a:prstGeom prst="rect">
            <a:avLst/>
          </a:prstGeom>
          <a:noFill/>
        </p:spPr>
      </p:pic>
      <p:sp>
        <p:nvSpPr>
          <p:cNvPr id="9" name="TextBox 8"/>
          <p:cNvSpPr txBox="1"/>
          <p:nvPr/>
        </p:nvSpPr>
        <p:spPr>
          <a:xfrm>
            <a:off x="3025017" y="3124200"/>
            <a:ext cx="6118983" cy="1938992"/>
          </a:xfrm>
          <a:prstGeom prst="rect">
            <a:avLst/>
          </a:prstGeom>
          <a:noFill/>
        </p:spPr>
        <p:txBody>
          <a:bodyPr wrap="none" rtlCol="0">
            <a:spAutoFit/>
          </a:bodyPr>
          <a:lstStyle/>
          <a:p>
            <a:r>
              <a:rPr lang="en-US" b="1" dirty="0" smtClean="0"/>
              <a:t>EDUCATORS MEETING</a:t>
            </a:r>
          </a:p>
          <a:p>
            <a:r>
              <a:rPr lang="en-US" b="1" dirty="0" smtClean="0"/>
              <a:t>SCHOOL WELLNESS</a:t>
            </a:r>
          </a:p>
          <a:p>
            <a:r>
              <a:rPr lang="en-US" b="1" dirty="0" smtClean="0"/>
              <a:t>POLICY GOALS!</a:t>
            </a:r>
            <a:endParaRPr lang="en-US"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0"/>
            <a:ext cx="8839200" cy="7752892"/>
          </a:xfrm>
          <a:prstGeom prst="rect">
            <a:avLst/>
          </a:prstGeom>
          <a:noFill/>
        </p:spPr>
        <p:txBody>
          <a:bodyPr wrap="square" rtlCol="0">
            <a:spAutoFit/>
          </a:bodyPr>
          <a:lstStyle/>
          <a:p>
            <a:r>
              <a:rPr lang="en-US" sz="2800" dirty="0" smtClean="0">
                <a:solidFill>
                  <a:srgbClr val="FF0000"/>
                </a:solidFill>
              </a:rPr>
              <a:t>HANDOUT  Crab-by Spelling Relay</a:t>
            </a:r>
          </a:p>
          <a:p>
            <a:r>
              <a:rPr lang="en-US" sz="2800" dirty="0" smtClean="0">
                <a:solidFill>
                  <a:srgbClr val="FF0000"/>
                </a:solidFill>
              </a:rPr>
              <a:t>HANDOUT  Crab-by </a:t>
            </a:r>
            <a:r>
              <a:rPr lang="en-US" sz="2800" dirty="0" err="1" smtClean="0">
                <a:solidFill>
                  <a:srgbClr val="FF0000"/>
                </a:solidFill>
              </a:rPr>
              <a:t>MyPyramid</a:t>
            </a:r>
            <a:r>
              <a:rPr lang="en-US" sz="2800" dirty="0" smtClean="0">
                <a:solidFill>
                  <a:srgbClr val="FF0000"/>
                </a:solidFill>
              </a:rPr>
              <a:t> Relay</a:t>
            </a:r>
          </a:p>
          <a:p>
            <a:pPr algn="ctr"/>
            <a:endParaRPr lang="en-US" sz="2800" dirty="0" smtClean="0">
              <a:solidFill>
                <a:srgbClr val="0066FF"/>
              </a:solidFill>
            </a:endParaRPr>
          </a:p>
          <a:p>
            <a:pPr algn="ctr"/>
            <a:endParaRPr lang="en-US" sz="2800" dirty="0" smtClean="0">
              <a:solidFill>
                <a:srgbClr val="0066FF"/>
              </a:solidFill>
            </a:endParaRPr>
          </a:p>
          <a:p>
            <a:pPr algn="ctr"/>
            <a:endParaRPr lang="en-US" sz="2800" dirty="0" smtClean="0">
              <a:solidFill>
                <a:srgbClr val="0066FF"/>
              </a:solidFill>
            </a:endParaRPr>
          </a:p>
          <a:p>
            <a:pPr algn="ctr"/>
            <a:r>
              <a:rPr lang="en-US" sz="2800" dirty="0" smtClean="0">
                <a:solidFill>
                  <a:srgbClr val="0066FF"/>
                </a:solidFill>
              </a:rPr>
              <a:t>	</a:t>
            </a:r>
          </a:p>
          <a:p>
            <a:pPr algn="ctr"/>
            <a:endParaRPr lang="en-US" sz="2800" dirty="0" smtClean="0">
              <a:solidFill>
                <a:srgbClr val="0066FF"/>
              </a:solidFill>
            </a:endParaRPr>
          </a:p>
          <a:p>
            <a:pPr algn="ctr"/>
            <a:r>
              <a:rPr lang="en-US" sz="9600" dirty="0" smtClean="0">
                <a:solidFill>
                  <a:srgbClr val="0066FF"/>
                </a:solidFill>
              </a:rPr>
              <a:t>ACTIVITY</a:t>
            </a:r>
          </a:p>
          <a:p>
            <a:pPr algn="ctr"/>
            <a:r>
              <a:rPr lang="en-US" sz="9600" dirty="0" smtClean="0">
                <a:solidFill>
                  <a:srgbClr val="0066FF"/>
                </a:solidFill>
              </a:rPr>
              <a:t>   TIME!</a:t>
            </a:r>
          </a:p>
          <a:p>
            <a:pPr marL="0" marR="0">
              <a:lnSpc>
                <a:spcPct val="115000"/>
              </a:lnSpc>
              <a:spcBef>
                <a:spcPts val="0"/>
              </a:spcBef>
              <a:spcAft>
                <a:spcPts val="0"/>
              </a:spcAft>
            </a:pPr>
            <a:r>
              <a:rPr lang="en-US" sz="1200" dirty="0" smtClean="0">
                <a:latin typeface="MyriadPro-Black"/>
                <a:ea typeface="Times New Roman"/>
                <a:cs typeface="MyriadPro-Black"/>
              </a:rPr>
              <a:t> </a:t>
            </a:r>
            <a:endParaRPr lang="en-US" sz="2000" dirty="0" smtClean="0">
              <a:solidFill>
                <a:srgbClr val="0066FF"/>
              </a:solidFill>
            </a:endParaRPr>
          </a:p>
          <a:p>
            <a:endParaRPr lang="en-US" sz="2400" dirty="0" smtClean="0">
              <a:solidFill>
                <a:srgbClr val="FF0000"/>
              </a:solidFill>
            </a:endParaRPr>
          </a:p>
          <a:p>
            <a:endParaRPr lang="en-US" sz="2400" dirty="0" smtClean="0">
              <a:solidFill>
                <a:srgbClr val="FF0000"/>
              </a:solidFill>
            </a:endParaRPr>
          </a:p>
          <a:p>
            <a:endParaRPr lang="en-US" sz="2400" dirty="0" smtClean="0">
              <a:solidFill>
                <a:srgbClr val="FF0000"/>
              </a:solidFill>
            </a:endParaRPr>
          </a:p>
          <a:p>
            <a:r>
              <a:rPr lang="en-US" sz="2400" dirty="0" smtClean="0">
                <a:solidFill>
                  <a:srgbClr val="FF0000"/>
                </a:solidFill>
              </a:rPr>
              <a:t>      </a:t>
            </a:r>
            <a:endParaRPr lang="en-US" sz="2400" dirty="0">
              <a:solidFill>
                <a:srgbClr val="0066FF"/>
              </a:solidFill>
            </a:endParaRPr>
          </a:p>
        </p:txBody>
      </p:sp>
      <p:pic>
        <p:nvPicPr>
          <p:cNvPr id="6145" name="Picture 1" descr="C:\Users\Buss\Documents\Brian Folder\2009 update\EPS FILES\crabby kick.eps"/>
          <p:cNvPicPr>
            <a:picLocks noChangeAspect="1" noChangeArrowheads="1"/>
          </p:cNvPicPr>
          <p:nvPr/>
        </p:nvPicPr>
        <p:blipFill>
          <a:blip r:embed="rId2" cstate="print"/>
          <a:srcRect/>
          <a:stretch>
            <a:fillRect/>
          </a:stretch>
        </p:blipFill>
        <p:spPr bwMode="auto">
          <a:xfrm>
            <a:off x="3810000" y="1066800"/>
            <a:ext cx="2425700" cy="21971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57200"/>
            <a:ext cx="8795998" cy="1446550"/>
          </a:xfrm>
          <a:prstGeom prst="rect">
            <a:avLst/>
          </a:prstGeom>
          <a:noFill/>
        </p:spPr>
        <p:txBody>
          <a:bodyPr wrap="none" rtlCol="0">
            <a:spAutoFit/>
          </a:bodyPr>
          <a:lstStyle/>
          <a:p>
            <a:pPr algn="ctr"/>
            <a:r>
              <a:rPr lang="en-US" sz="6000" dirty="0" smtClean="0"/>
              <a:t>“</a:t>
            </a:r>
            <a:r>
              <a:rPr lang="en-US" sz="6000" dirty="0" smtClean="0">
                <a:solidFill>
                  <a:srgbClr val="00B0F0"/>
                </a:solidFill>
              </a:rPr>
              <a:t>bSAFE</a:t>
            </a:r>
            <a:r>
              <a:rPr lang="en-US" sz="6000" dirty="0" smtClean="0"/>
              <a:t>”</a:t>
            </a:r>
          </a:p>
          <a:p>
            <a:r>
              <a:rPr lang="en-US" sz="2800" dirty="0" smtClean="0"/>
              <a:t>Five components of health-related physical fitness</a:t>
            </a:r>
            <a:endParaRPr lang="en-US" sz="2800" dirty="0"/>
          </a:p>
        </p:txBody>
      </p:sp>
      <p:sp>
        <p:nvSpPr>
          <p:cNvPr id="5" name="TextBox 4"/>
          <p:cNvSpPr txBox="1"/>
          <p:nvPr/>
        </p:nvSpPr>
        <p:spPr>
          <a:xfrm>
            <a:off x="1600200" y="2286000"/>
            <a:ext cx="5649303" cy="3785652"/>
          </a:xfrm>
          <a:prstGeom prst="rect">
            <a:avLst/>
          </a:prstGeom>
          <a:noFill/>
        </p:spPr>
        <p:txBody>
          <a:bodyPr wrap="none" rtlCol="0">
            <a:spAutoFit/>
          </a:bodyPr>
          <a:lstStyle/>
          <a:p>
            <a:r>
              <a:rPr lang="en-US" dirty="0" smtClean="0">
                <a:solidFill>
                  <a:srgbClr val="00B0F0"/>
                </a:solidFill>
              </a:rPr>
              <a:t>b</a:t>
            </a:r>
            <a:r>
              <a:rPr lang="en-US" dirty="0" smtClean="0"/>
              <a:t>	“</a:t>
            </a:r>
            <a:r>
              <a:rPr lang="en-US" dirty="0" smtClean="0">
                <a:solidFill>
                  <a:srgbClr val="00B0F0"/>
                </a:solidFill>
              </a:rPr>
              <a:t>b</a:t>
            </a:r>
            <a:r>
              <a:rPr lang="en-US" dirty="0" smtClean="0"/>
              <a:t>”ody Composition</a:t>
            </a:r>
          </a:p>
          <a:p>
            <a:r>
              <a:rPr lang="en-US" dirty="0" smtClean="0">
                <a:solidFill>
                  <a:srgbClr val="00B0F0"/>
                </a:solidFill>
              </a:rPr>
              <a:t>S</a:t>
            </a:r>
            <a:r>
              <a:rPr lang="en-US" dirty="0" smtClean="0"/>
              <a:t>	“</a:t>
            </a:r>
            <a:r>
              <a:rPr lang="en-US" dirty="0" smtClean="0">
                <a:solidFill>
                  <a:srgbClr val="00B0F0"/>
                </a:solidFill>
              </a:rPr>
              <a:t>S</a:t>
            </a:r>
            <a:r>
              <a:rPr lang="en-US" dirty="0" smtClean="0"/>
              <a:t>”trength</a:t>
            </a:r>
          </a:p>
          <a:p>
            <a:r>
              <a:rPr lang="en-US" dirty="0" smtClean="0">
                <a:solidFill>
                  <a:srgbClr val="00B0F0"/>
                </a:solidFill>
              </a:rPr>
              <a:t>A</a:t>
            </a:r>
            <a:r>
              <a:rPr lang="en-US" dirty="0" smtClean="0"/>
              <a:t>	“</a:t>
            </a:r>
            <a:r>
              <a:rPr lang="en-US" dirty="0" smtClean="0">
                <a:solidFill>
                  <a:srgbClr val="00B0F0"/>
                </a:solidFill>
              </a:rPr>
              <a:t>A</a:t>
            </a:r>
            <a:r>
              <a:rPr lang="en-US" dirty="0" smtClean="0"/>
              <a:t>”erobic Fitness</a:t>
            </a:r>
          </a:p>
          <a:p>
            <a:r>
              <a:rPr lang="en-US" dirty="0" smtClean="0">
                <a:solidFill>
                  <a:srgbClr val="00B0F0"/>
                </a:solidFill>
              </a:rPr>
              <a:t>F</a:t>
            </a:r>
            <a:r>
              <a:rPr lang="en-US" dirty="0" smtClean="0"/>
              <a:t>	“</a:t>
            </a:r>
            <a:r>
              <a:rPr lang="en-US" dirty="0" smtClean="0">
                <a:solidFill>
                  <a:srgbClr val="00B0F0"/>
                </a:solidFill>
              </a:rPr>
              <a:t>F</a:t>
            </a:r>
            <a:r>
              <a:rPr lang="en-US" dirty="0" smtClean="0"/>
              <a:t>”lexibility</a:t>
            </a:r>
          </a:p>
          <a:p>
            <a:r>
              <a:rPr lang="en-US" dirty="0" smtClean="0">
                <a:solidFill>
                  <a:srgbClr val="00B0F0"/>
                </a:solidFill>
              </a:rPr>
              <a:t>E</a:t>
            </a:r>
            <a:r>
              <a:rPr lang="en-US" dirty="0" smtClean="0"/>
              <a:t>	“</a:t>
            </a:r>
            <a:r>
              <a:rPr lang="en-US" dirty="0" smtClean="0">
                <a:solidFill>
                  <a:srgbClr val="00B0F0"/>
                </a:solidFill>
              </a:rPr>
              <a:t>E</a:t>
            </a:r>
            <a:r>
              <a:rPr lang="en-US" dirty="0" smtClean="0"/>
              <a:t>”ndurance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066800"/>
            <a:ext cx="7467600" cy="4647426"/>
          </a:xfrm>
          <a:prstGeom prst="rect">
            <a:avLst/>
          </a:prstGeom>
        </p:spPr>
        <p:txBody>
          <a:bodyPr wrap="square">
            <a:spAutoFit/>
          </a:bodyPr>
          <a:lstStyle/>
          <a:p>
            <a:pPr algn="ctr"/>
            <a:r>
              <a:rPr lang="en-US" sz="5400" dirty="0" smtClean="0"/>
              <a:t>CHILDHOOD OBESITY</a:t>
            </a:r>
          </a:p>
          <a:p>
            <a:pPr algn="ctr"/>
            <a:r>
              <a:rPr lang="en-US" dirty="0">
                <a:latin typeface="+mj-lt"/>
              </a:rPr>
              <a:t/>
            </a:r>
            <a:br>
              <a:rPr lang="en-US" dirty="0">
                <a:latin typeface="+mj-lt"/>
              </a:rPr>
            </a:br>
            <a:r>
              <a:rPr lang="en-US" sz="5400" dirty="0" smtClean="0"/>
              <a:t>Physical and Emotional Ramifications</a:t>
            </a:r>
          </a:p>
          <a:p>
            <a:endParaRPr lang="en-US" dirty="0" smtClean="0">
              <a:latin typeface="+mj-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5400" dirty="0" smtClean="0">
                <a:effectLst/>
                <a:latin typeface="Comic Sans MS" pitchFamily="66" charset="0"/>
              </a:rPr>
              <a:t>SQUADS</a:t>
            </a:r>
            <a:r>
              <a:rPr lang="en-US" sz="5400" b="0" dirty="0" smtClean="0">
                <a:effectLst/>
                <a:latin typeface="Comic Sans MS" pitchFamily="66" charset="0"/>
              </a:rPr>
              <a:t>—groups of 5</a:t>
            </a:r>
            <a:endParaRPr lang="en-US" sz="5400" b="0" dirty="0">
              <a:effectLst/>
              <a:latin typeface="Comic Sans MS" pitchFamily="66" charset="0"/>
            </a:endParaRPr>
          </a:p>
        </p:txBody>
      </p:sp>
      <p:sp>
        <p:nvSpPr>
          <p:cNvPr id="5" name="Content Placeholder 4"/>
          <p:cNvSpPr>
            <a:spLocks noGrp="1"/>
          </p:cNvSpPr>
          <p:nvPr>
            <p:ph sz="quarter" idx="2"/>
          </p:nvPr>
        </p:nvSpPr>
        <p:spPr>
          <a:xfrm>
            <a:off x="457200" y="3124200"/>
            <a:ext cx="4040188" cy="2285999"/>
          </a:xfrm>
        </p:spPr>
        <p:txBody>
          <a:bodyPr>
            <a:normAutofit/>
          </a:bodyPr>
          <a:lstStyle/>
          <a:p>
            <a:r>
              <a:rPr lang="en-US" dirty="0" smtClean="0">
                <a:latin typeface="Comic Sans MS" pitchFamily="66" charset="0"/>
              </a:rPr>
              <a:t>Body Composition Squad</a:t>
            </a:r>
          </a:p>
          <a:p>
            <a:r>
              <a:rPr lang="en-US" dirty="0" smtClean="0">
                <a:latin typeface="Comic Sans MS" pitchFamily="66" charset="0"/>
              </a:rPr>
              <a:t>Strength Squad</a:t>
            </a:r>
          </a:p>
          <a:p>
            <a:r>
              <a:rPr lang="en-US" dirty="0" smtClean="0">
                <a:latin typeface="Comic Sans MS" pitchFamily="66" charset="0"/>
              </a:rPr>
              <a:t>Aerobic Fitness Squad</a:t>
            </a:r>
          </a:p>
          <a:p>
            <a:r>
              <a:rPr lang="en-US" dirty="0" smtClean="0">
                <a:latin typeface="Comic Sans MS" pitchFamily="66" charset="0"/>
              </a:rPr>
              <a:t>Flexibility Squad</a:t>
            </a:r>
          </a:p>
          <a:p>
            <a:r>
              <a:rPr lang="en-US" dirty="0" smtClean="0">
                <a:latin typeface="Comic Sans MS" pitchFamily="66" charset="0"/>
              </a:rPr>
              <a:t>Endurance Squad</a:t>
            </a:r>
            <a:endParaRPr lang="en-US" dirty="0">
              <a:latin typeface="Comic Sans MS" pitchFamily="66" charset="0"/>
            </a:endParaRPr>
          </a:p>
        </p:txBody>
      </p:sp>
      <p:sp>
        <p:nvSpPr>
          <p:cNvPr id="7" name="Content Placeholder 6"/>
          <p:cNvSpPr>
            <a:spLocks noGrp="1"/>
          </p:cNvSpPr>
          <p:nvPr>
            <p:ph sz="quarter" idx="4"/>
          </p:nvPr>
        </p:nvSpPr>
        <p:spPr>
          <a:xfrm>
            <a:off x="4724400" y="3124200"/>
            <a:ext cx="4041775" cy="2667000"/>
          </a:xfrm>
        </p:spPr>
        <p:txBody>
          <a:bodyPr/>
          <a:lstStyle/>
          <a:p>
            <a:r>
              <a:rPr lang="en-US" dirty="0" smtClean="0">
                <a:latin typeface="Comic Sans MS" pitchFamily="66" charset="0"/>
              </a:rPr>
              <a:t>Grains Squad</a:t>
            </a:r>
          </a:p>
          <a:p>
            <a:r>
              <a:rPr lang="en-US" dirty="0" smtClean="0">
                <a:latin typeface="Comic Sans MS" pitchFamily="66" charset="0"/>
              </a:rPr>
              <a:t>Vegetables Squad</a:t>
            </a:r>
          </a:p>
          <a:p>
            <a:r>
              <a:rPr lang="en-US" dirty="0" smtClean="0">
                <a:latin typeface="Comic Sans MS" pitchFamily="66" charset="0"/>
              </a:rPr>
              <a:t>Fruits Squad</a:t>
            </a:r>
          </a:p>
          <a:p>
            <a:r>
              <a:rPr lang="en-US" dirty="0" smtClean="0">
                <a:latin typeface="Comic Sans MS" pitchFamily="66" charset="0"/>
              </a:rPr>
              <a:t>Milk Squad</a:t>
            </a:r>
          </a:p>
          <a:p>
            <a:r>
              <a:rPr lang="en-US" dirty="0" smtClean="0">
                <a:latin typeface="Comic Sans MS" pitchFamily="66" charset="0"/>
              </a:rPr>
              <a:t>Meat &amp; Beans Squad</a:t>
            </a:r>
            <a:endParaRPr lang="en-US" dirty="0">
              <a:latin typeface="Comic Sans MS" pitchFamily="66" charset="0"/>
            </a:endParaRPr>
          </a:p>
        </p:txBody>
      </p:sp>
      <p:pic>
        <p:nvPicPr>
          <p:cNvPr id="9" name="Picture 4" descr="stop watches"/>
          <p:cNvPicPr>
            <a:picLocks noChangeAspect="1" noChangeArrowheads="1"/>
          </p:cNvPicPr>
          <p:nvPr/>
        </p:nvPicPr>
        <p:blipFill>
          <a:blip r:embed="rId2" cstate="print">
            <a:lum bright="40000"/>
          </a:blip>
          <a:srcRect/>
          <a:stretch>
            <a:fillRect/>
          </a:stretch>
        </p:blipFill>
        <p:spPr>
          <a:xfrm>
            <a:off x="3048000" y="1295400"/>
            <a:ext cx="2743200" cy="1752600"/>
          </a:xfrm>
          <a:prstGeom prst="ellipse">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0" y="457200"/>
            <a:ext cx="8229600" cy="1524000"/>
          </a:xfrm>
        </p:spPr>
        <p:txBody>
          <a:bodyPr>
            <a:noAutofit/>
          </a:bodyPr>
          <a:lstStyle/>
          <a:p>
            <a:pPr eaLnBrk="1" hangingPunct="1"/>
            <a:r>
              <a:rPr lang="en-US" sz="6000" dirty="0" smtClean="0">
                <a:latin typeface="Comic Sans MS" pitchFamily="66" charset="0"/>
              </a:rPr>
              <a:t>bSAFE bFIT! </a:t>
            </a:r>
            <a:br>
              <a:rPr lang="en-US" sz="6000" dirty="0" smtClean="0">
                <a:latin typeface="Comic Sans MS" pitchFamily="66" charset="0"/>
              </a:rPr>
            </a:br>
            <a:r>
              <a:rPr lang="en-US" sz="6000" dirty="0" smtClean="0">
                <a:latin typeface="Comic Sans MS" pitchFamily="66" charset="0"/>
              </a:rPr>
              <a:t>Educational Tools</a:t>
            </a:r>
          </a:p>
        </p:txBody>
      </p:sp>
      <p:sp>
        <p:nvSpPr>
          <p:cNvPr id="6" name="TextBox 5"/>
          <p:cNvSpPr txBox="1"/>
          <p:nvPr/>
        </p:nvSpPr>
        <p:spPr>
          <a:xfrm>
            <a:off x="304800" y="2819400"/>
            <a:ext cx="6417141" cy="2862322"/>
          </a:xfrm>
          <a:prstGeom prst="rect">
            <a:avLst/>
          </a:prstGeom>
          <a:noFill/>
        </p:spPr>
        <p:txBody>
          <a:bodyPr wrap="none" rtlCol="0">
            <a:spAutoFit/>
          </a:bodyPr>
          <a:lstStyle/>
          <a:p>
            <a:pPr marL="742950" indent="-742950">
              <a:buFont typeface="+mj-lt"/>
              <a:buAutoNum type="arabicPeriod"/>
            </a:pPr>
            <a:r>
              <a:rPr lang="en-US" sz="3600" dirty="0" smtClean="0"/>
              <a:t>Manual with Lesson Plans</a:t>
            </a:r>
            <a:endParaRPr lang="en-US" sz="3200" i="1" dirty="0" smtClean="0"/>
          </a:p>
          <a:p>
            <a:pPr marL="742950" indent="-742950">
              <a:buFont typeface="+mj-lt"/>
              <a:buAutoNum type="arabicPeriod"/>
            </a:pPr>
            <a:r>
              <a:rPr lang="en-US" sz="3600" dirty="0" smtClean="0"/>
              <a:t>Posters—five 18 x 24”</a:t>
            </a:r>
          </a:p>
          <a:p>
            <a:pPr marL="742950" indent="-742950">
              <a:buFont typeface="+mj-lt"/>
              <a:buAutoNum type="arabicPeriod"/>
            </a:pPr>
            <a:r>
              <a:rPr lang="en-US" sz="3600" dirty="0" smtClean="0"/>
              <a:t>Activity Cards—55 </a:t>
            </a:r>
          </a:p>
          <a:p>
            <a:pPr marL="742950" indent="-742950">
              <a:buFont typeface="+mj-lt"/>
              <a:buAutoNum type="arabicPeriod"/>
            </a:pPr>
            <a:r>
              <a:rPr lang="en-US" sz="3600" dirty="0" smtClean="0"/>
              <a:t>CD—10  songs</a:t>
            </a:r>
          </a:p>
          <a:p>
            <a:pPr marL="742950" indent="-742950">
              <a:buFont typeface="+mj-lt"/>
              <a:buAutoNum type="arabicPeriod"/>
            </a:pPr>
            <a:r>
              <a:rPr lang="en-US" sz="3600" dirty="0" smtClean="0"/>
              <a:t>Instructor DVD</a:t>
            </a:r>
            <a:endParaRPr lang="en-US" sz="3600" dirty="0"/>
          </a:p>
        </p:txBody>
      </p:sp>
      <p:pic>
        <p:nvPicPr>
          <p:cNvPr id="5" name="Picture 6" descr="home1"/>
          <p:cNvPicPr>
            <a:picLocks noChangeAspect="1" noChangeArrowheads="1"/>
          </p:cNvPicPr>
          <p:nvPr/>
        </p:nvPicPr>
        <p:blipFill>
          <a:blip r:embed="rId2" cstate="print"/>
          <a:srcRect/>
          <a:stretch>
            <a:fillRect/>
          </a:stretch>
        </p:blipFill>
        <p:spPr>
          <a:xfrm>
            <a:off x="6858000" y="914400"/>
            <a:ext cx="1981200" cy="4191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81000" y="609600"/>
            <a:ext cx="11887200" cy="2286000"/>
          </a:xfrm>
        </p:spPr>
        <p:txBody>
          <a:bodyPr>
            <a:noAutofit/>
          </a:bodyPr>
          <a:lstStyle/>
          <a:p>
            <a:pPr eaLnBrk="1" hangingPunct="1"/>
            <a:r>
              <a:rPr lang="en-US" sz="4800" i="1" dirty="0" smtClean="0">
                <a:latin typeface="Comic Sans MS" pitchFamily="66" charset="0"/>
              </a:rPr>
              <a:t>  bSAFE </a:t>
            </a:r>
            <a:r>
              <a:rPr lang="en-US" sz="4800" i="1" dirty="0" err="1" smtClean="0">
                <a:latin typeface="Comic Sans MS" pitchFamily="66" charset="0"/>
              </a:rPr>
              <a:t>bFIT</a:t>
            </a:r>
            <a:r>
              <a:rPr lang="en-US" sz="4800" i="1" dirty="0" smtClean="0">
                <a:latin typeface="Comic Sans MS" pitchFamily="66" charset="0"/>
              </a:rPr>
              <a:t>! MANUAL </a:t>
            </a:r>
            <a:br>
              <a:rPr lang="en-US" sz="4800" i="1" dirty="0" smtClean="0">
                <a:latin typeface="Comic Sans MS" pitchFamily="66" charset="0"/>
              </a:rPr>
            </a:br>
            <a:r>
              <a:rPr lang="en-US" sz="4800" i="1" dirty="0" smtClean="0">
                <a:latin typeface="Comic Sans MS" pitchFamily="66" charset="0"/>
              </a:rPr>
              <a:t>  with LESSON PLANS</a:t>
            </a:r>
          </a:p>
        </p:txBody>
      </p:sp>
      <p:sp>
        <p:nvSpPr>
          <p:cNvPr id="9" name="TextBox 8"/>
          <p:cNvSpPr txBox="1"/>
          <p:nvPr/>
        </p:nvSpPr>
        <p:spPr>
          <a:xfrm>
            <a:off x="2590800" y="1752600"/>
            <a:ext cx="261610" cy="400110"/>
          </a:xfrm>
          <a:prstGeom prst="rect">
            <a:avLst/>
          </a:prstGeom>
          <a:noFill/>
        </p:spPr>
        <p:txBody>
          <a:bodyPr wrap="none" rtlCol="0">
            <a:spAutoFit/>
          </a:bodyPr>
          <a:lstStyle/>
          <a:p>
            <a:pPr marL="457200" indent="-457200"/>
            <a:r>
              <a:rPr lang="en-US" sz="2000" dirty="0" smtClean="0"/>
              <a:t> </a:t>
            </a:r>
            <a:endParaRPr lang="en-US" sz="2000" dirty="0"/>
          </a:p>
        </p:txBody>
      </p:sp>
      <p:sp>
        <p:nvSpPr>
          <p:cNvPr id="10" name="TextBox 9"/>
          <p:cNvSpPr txBox="1"/>
          <p:nvPr/>
        </p:nvSpPr>
        <p:spPr>
          <a:xfrm>
            <a:off x="4572000" y="2895600"/>
            <a:ext cx="292068" cy="523220"/>
          </a:xfrm>
          <a:prstGeom prst="rect">
            <a:avLst/>
          </a:prstGeom>
          <a:noFill/>
        </p:spPr>
        <p:txBody>
          <a:bodyPr wrap="none" rtlCol="0">
            <a:spAutoFit/>
          </a:bodyPr>
          <a:lstStyle/>
          <a:p>
            <a:r>
              <a:rPr lang="en-US" sz="2800" dirty="0" smtClean="0"/>
              <a:t> </a:t>
            </a:r>
            <a:endParaRPr lang="en-US" sz="2800" dirty="0" smtClean="0">
              <a:solidFill>
                <a:schemeClr val="accent2">
                  <a:lumMod val="20000"/>
                  <a:lumOff val="80000"/>
                </a:schemeClr>
              </a:solidFill>
            </a:endParaRPr>
          </a:p>
        </p:txBody>
      </p:sp>
      <p:graphicFrame>
        <p:nvGraphicFramePr>
          <p:cNvPr id="2050" name="Object 2"/>
          <p:cNvGraphicFramePr>
            <a:graphicFrameLocks noChangeAspect="1"/>
          </p:cNvGraphicFramePr>
          <p:nvPr/>
        </p:nvGraphicFramePr>
        <p:xfrm>
          <a:off x="2743200" y="2590800"/>
          <a:ext cx="3579813" cy="4064000"/>
        </p:xfrm>
        <a:graphic>
          <a:graphicData uri="http://schemas.openxmlformats.org/presentationml/2006/ole">
            <p:oleObj spid="_x0000_s2050" name="Acrobat Document" r:id="rId3" imgW="9305280" imgH="10545120" progId="AcroExch.Document.7">
              <p:embed/>
            </p:oleObj>
          </a:graphicData>
        </a:graphic>
      </p:graphicFrame>
      <p:sp>
        <p:nvSpPr>
          <p:cNvPr id="6" name="TextBox 5"/>
          <p:cNvSpPr txBox="1"/>
          <p:nvPr/>
        </p:nvSpPr>
        <p:spPr>
          <a:xfrm>
            <a:off x="6280716" y="3200400"/>
            <a:ext cx="2863284" cy="2246769"/>
          </a:xfrm>
          <a:prstGeom prst="rect">
            <a:avLst/>
          </a:prstGeom>
          <a:noFill/>
        </p:spPr>
        <p:txBody>
          <a:bodyPr wrap="none" rtlCol="0">
            <a:spAutoFit/>
          </a:bodyPr>
          <a:lstStyle/>
          <a:p>
            <a:r>
              <a:rPr lang="en-US" sz="2000" dirty="0" smtClean="0"/>
              <a:t>Age 2-Preschool</a:t>
            </a:r>
          </a:p>
          <a:p>
            <a:r>
              <a:rPr lang="en-US" sz="2000" dirty="0" smtClean="0"/>
              <a:t>Kind-2</a:t>
            </a:r>
            <a:r>
              <a:rPr lang="en-US" sz="2000" baseline="30000" dirty="0" smtClean="0"/>
              <a:t>nd</a:t>
            </a:r>
            <a:endParaRPr lang="en-US" sz="2000" dirty="0" smtClean="0"/>
          </a:p>
          <a:p>
            <a:r>
              <a:rPr lang="en-US" sz="2000" dirty="0" smtClean="0"/>
              <a:t>3</a:t>
            </a:r>
            <a:r>
              <a:rPr lang="en-US" sz="2000" baseline="30000" dirty="0" smtClean="0"/>
              <a:t>rd</a:t>
            </a:r>
            <a:r>
              <a:rPr lang="en-US" sz="2000" dirty="0" smtClean="0"/>
              <a:t>-6</a:t>
            </a:r>
            <a:r>
              <a:rPr lang="en-US" sz="2000" baseline="30000" dirty="0" smtClean="0"/>
              <a:t>th</a:t>
            </a:r>
            <a:endParaRPr lang="en-US" sz="2000" dirty="0" smtClean="0"/>
          </a:p>
          <a:p>
            <a:endParaRPr lang="en-US" sz="2000" dirty="0" smtClean="0"/>
          </a:p>
          <a:p>
            <a:r>
              <a:rPr lang="en-US" sz="2000" dirty="0" smtClean="0"/>
              <a:t>Sequential </a:t>
            </a:r>
          </a:p>
          <a:p>
            <a:endParaRPr lang="en-US" sz="2000" dirty="0" smtClean="0"/>
          </a:p>
          <a:p>
            <a:r>
              <a:rPr lang="en-US" sz="2000" dirty="0" smtClean="0"/>
              <a:t>5 to 10-minute lessons</a:t>
            </a:r>
            <a:endParaRPr lang="en-US" sz="2000" dirty="0"/>
          </a:p>
        </p:txBody>
      </p:sp>
      <p:sp>
        <p:nvSpPr>
          <p:cNvPr id="7" name="TextBox 6"/>
          <p:cNvSpPr txBox="1"/>
          <p:nvPr/>
        </p:nvSpPr>
        <p:spPr>
          <a:xfrm>
            <a:off x="457200" y="0"/>
            <a:ext cx="7772400" cy="954107"/>
          </a:xfrm>
          <a:prstGeom prst="rect">
            <a:avLst/>
          </a:prstGeom>
          <a:noFill/>
        </p:spPr>
        <p:txBody>
          <a:bodyPr wrap="square" rtlCol="0">
            <a:spAutoFit/>
          </a:bodyPr>
          <a:lstStyle/>
          <a:p>
            <a:r>
              <a:rPr lang="en-US" sz="2800" dirty="0" smtClean="0">
                <a:solidFill>
                  <a:srgbClr val="FF0000"/>
                </a:solidFill>
              </a:rPr>
              <a:t>HANDOUT   Lesson 5</a:t>
            </a:r>
          </a:p>
          <a:p>
            <a:r>
              <a:rPr lang="en-US" sz="2800" dirty="0" smtClean="0">
                <a:solidFill>
                  <a:srgbClr val="FF0000"/>
                </a:solidFill>
              </a:rPr>
              <a:t>HANDOUT   Lesson 22 </a:t>
            </a:r>
            <a:endParaRPr lang="en-US"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7971413"/>
          </a:xfrm>
          <a:prstGeom prst="rect">
            <a:avLst/>
          </a:prstGeom>
          <a:solidFill>
            <a:schemeClr val="bg1">
              <a:lumMod val="85000"/>
            </a:schemeClr>
          </a:solidFill>
        </p:spPr>
        <p:txBody>
          <a:bodyPr wrap="square" rtlCol="0">
            <a:spAutoFit/>
          </a:bodyPr>
          <a:lstStyle/>
          <a:p>
            <a:pPr algn="ctr"/>
            <a:r>
              <a:rPr lang="en-US" sz="3200" i="1" dirty="0" smtClean="0"/>
              <a:t>bSAFE </a:t>
            </a:r>
            <a:r>
              <a:rPr lang="en-US" sz="3200" i="1" dirty="0" err="1" smtClean="0"/>
              <a:t>bFIT</a:t>
            </a:r>
            <a:r>
              <a:rPr lang="en-US" sz="3200" i="1" dirty="0" smtClean="0"/>
              <a:t>! MANUAL with LESSON PLANS </a:t>
            </a:r>
            <a:r>
              <a:rPr lang="en-US" sz="3200" dirty="0" smtClean="0"/>
              <a:t>MAIN CONCEPTS</a:t>
            </a:r>
          </a:p>
          <a:p>
            <a:pPr>
              <a:buFont typeface="Wingdings" pitchFamily="2" charset="2"/>
              <a:buChar char="ü"/>
            </a:pPr>
            <a:r>
              <a:rPr lang="en-US" sz="1600" dirty="0" smtClean="0"/>
              <a:t>Body shapes and sizes</a:t>
            </a:r>
          </a:p>
          <a:p>
            <a:pPr>
              <a:buFont typeface="Wingdings" pitchFamily="2" charset="2"/>
              <a:buChar char="ü"/>
            </a:pPr>
            <a:r>
              <a:rPr lang="en-US" sz="1600" dirty="0" smtClean="0"/>
              <a:t>PEDIATRICIAN IS THE BEST PERSON TO TALK TO ABOUT A HEALTHY BODY</a:t>
            </a:r>
          </a:p>
          <a:p>
            <a:pPr>
              <a:buFont typeface="Wingdings" pitchFamily="2" charset="2"/>
              <a:buChar char="ü"/>
            </a:pPr>
            <a:r>
              <a:rPr lang="en-US" sz="1600" dirty="0" smtClean="0"/>
              <a:t>Calorie Needs and Expenditures</a:t>
            </a:r>
          </a:p>
          <a:p>
            <a:r>
              <a:rPr lang="en-US" sz="1400" dirty="0" smtClean="0"/>
              <a:t>	</a:t>
            </a:r>
            <a:r>
              <a:rPr lang="en-US" sz="1000" dirty="0" smtClean="0"/>
              <a:t>Children 2-3		1000		1000-1400</a:t>
            </a:r>
          </a:p>
          <a:p>
            <a:r>
              <a:rPr lang="en-US" sz="1000" dirty="0" smtClean="0"/>
              <a:t>	Children 4-8		1200-1400		1400-1800</a:t>
            </a:r>
          </a:p>
          <a:p>
            <a:r>
              <a:rPr lang="en-US" sz="1000" dirty="0" smtClean="0"/>
              <a:t>	Girls 9-13		1600		1600-2000</a:t>
            </a:r>
          </a:p>
          <a:p>
            <a:r>
              <a:rPr lang="en-US" sz="1000" dirty="0" smtClean="0"/>
              <a:t>	Boys 9-13		1800		1800-2600</a:t>
            </a:r>
          </a:p>
          <a:p>
            <a:endParaRPr lang="en-US" sz="1600" u="sng" dirty="0" smtClean="0"/>
          </a:p>
          <a:p>
            <a:r>
              <a:rPr lang="en-US" sz="1600" u="sng" dirty="0" smtClean="0"/>
              <a:t>Physical Education—National Association for Sports and Physical Education</a:t>
            </a:r>
          </a:p>
          <a:p>
            <a:pPr>
              <a:buFont typeface="Wingdings" pitchFamily="2" charset="2"/>
              <a:buChar char="ü"/>
            </a:pPr>
            <a:r>
              <a:rPr lang="en-US" sz="1600" dirty="0" smtClean="0"/>
              <a:t>Warm up and Cool down</a:t>
            </a:r>
          </a:p>
          <a:p>
            <a:pPr>
              <a:buFont typeface="Wingdings" pitchFamily="2" charset="2"/>
              <a:buChar char="ü"/>
            </a:pPr>
            <a:r>
              <a:rPr lang="en-US" sz="1600" dirty="0" smtClean="0"/>
              <a:t>Strength and Endurance</a:t>
            </a:r>
          </a:p>
          <a:p>
            <a:pPr lvl="1">
              <a:buFont typeface="Arial" pitchFamily="34" charset="0"/>
              <a:buChar char="•"/>
            </a:pPr>
            <a:r>
              <a:rPr lang="en-US" sz="1000" dirty="0" smtClean="0"/>
              <a:t>Seven major muscle groups</a:t>
            </a:r>
          </a:p>
          <a:p>
            <a:pPr lvl="1">
              <a:buFont typeface="Arial" pitchFamily="34" charset="0"/>
              <a:buChar char="•"/>
            </a:pPr>
            <a:r>
              <a:rPr lang="en-US" sz="1000" dirty="0" smtClean="0"/>
              <a:t>NASPE recommendations of 2 to 3 times a week using own body weight</a:t>
            </a:r>
          </a:p>
          <a:p>
            <a:pPr>
              <a:buFont typeface="Wingdings" pitchFamily="2" charset="2"/>
              <a:buChar char="ü"/>
            </a:pPr>
            <a:r>
              <a:rPr lang="en-US" sz="1600" dirty="0" smtClean="0"/>
              <a:t>Aerobic Fitness</a:t>
            </a:r>
          </a:p>
          <a:p>
            <a:pPr lvl="1">
              <a:buFont typeface="Arial" pitchFamily="34" charset="0"/>
              <a:buChar char="•"/>
            </a:pPr>
            <a:r>
              <a:rPr lang="en-US" sz="1000" dirty="0" smtClean="0"/>
              <a:t>How to take heart rate</a:t>
            </a:r>
          </a:p>
          <a:p>
            <a:pPr lvl="1">
              <a:buFont typeface="Arial" pitchFamily="34" charset="0"/>
              <a:buChar char="•"/>
            </a:pPr>
            <a:r>
              <a:rPr lang="en-US" sz="1000" dirty="0" smtClean="0"/>
              <a:t>Children’s resting heart rate (also appears on the poster)</a:t>
            </a:r>
          </a:p>
          <a:p>
            <a:pPr>
              <a:buFont typeface="Wingdings" pitchFamily="2" charset="2"/>
              <a:buChar char="ü"/>
            </a:pPr>
            <a:r>
              <a:rPr lang="en-US" sz="1600" dirty="0" smtClean="0"/>
              <a:t>Flexibility</a:t>
            </a:r>
          </a:p>
          <a:p>
            <a:pPr lvl="1">
              <a:buFont typeface="Arial" pitchFamily="34" charset="0"/>
              <a:buChar char="•"/>
            </a:pPr>
            <a:r>
              <a:rPr lang="en-US" sz="1000" dirty="0" smtClean="0"/>
              <a:t>NAPSE recommendations—slow stretching</a:t>
            </a:r>
          </a:p>
          <a:p>
            <a:endParaRPr lang="en-US" sz="1600" u="sng" dirty="0" smtClean="0"/>
          </a:p>
          <a:p>
            <a:r>
              <a:rPr lang="en-US" sz="1600" u="sng" dirty="0" smtClean="0"/>
              <a:t>Nutrition Education—USDA </a:t>
            </a:r>
            <a:r>
              <a:rPr lang="en-US" sz="1600" u="sng" dirty="0" err="1" smtClean="0"/>
              <a:t>MyPyramid</a:t>
            </a:r>
            <a:endParaRPr lang="en-US" sz="1600" u="sng" dirty="0" smtClean="0"/>
          </a:p>
          <a:p>
            <a:pPr>
              <a:buFont typeface="Wingdings" pitchFamily="2" charset="2"/>
              <a:buChar char="ü"/>
            </a:pPr>
            <a:r>
              <a:rPr lang="en-US" sz="1600" dirty="0" smtClean="0"/>
              <a:t>Food Groups—Grains, Vegetables, Fruit, Milk, Meat and Beans</a:t>
            </a:r>
          </a:p>
          <a:p>
            <a:pPr>
              <a:buFont typeface="Wingdings" pitchFamily="2" charset="2"/>
              <a:buChar char="ü"/>
            </a:pPr>
            <a:r>
              <a:rPr lang="en-US" sz="1600" dirty="0" smtClean="0"/>
              <a:t>What foods are in each group(Fruits)</a:t>
            </a:r>
          </a:p>
          <a:p>
            <a:pPr lvl="1">
              <a:buFont typeface="Arial" pitchFamily="34" charset="0"/>
              <a:buChar char="•"/>
            </a:pPr>
            <a:r>
              <a:rPr lang="en-US" sz="1000" dirty="0" smtClean="0"/>
              <a:t>Apples, oranges, grapes, etc.</a:t>
            </a:r>
          </a:p>
          <a:p>
            <a:pPr>
              <a:buFont typeface="Wingdings" pitchFamily="2" charset="2"/>
              <a:buChar char="ü"/>
            </a:pPr>
            <a:r>
              <a:rPr lang="en-US" sz="1600" dirty="0" smtClean="0"/>
              <a:t>USDA recommended daily amounts</a:t>
            </a:r>
          </a:p>
          <a:p>
            <a:pPr lvl="1">
              <a:buFont typeface="Arial" pitchFamily="34" charset="0"/>
              <a:buChar char="•"/>
            </a:pPr>
            <a:r>
              <a:rPr lang="en-US" sz="1000" dirty="0" smtClean="0"/>
              <a:t>Children 4 to 8	1 to 1 ½ cups</a:t>
            </a:r>
          </a:p>
          <a:p>
            <a:pPr lvl="1">
              <a:buFont typeface="Arial" pitchFamily="34" charset="0"/>
              <a:buChar char="•"/>
            </a:pPr>
            <a:r>
              <a:rPr lang="en-US" sz="1000" dirty="0" smtClean="0"/>
              <a:t>Girls 9-13	1 ½ cups</a:t>
            </a:r>
          </a:p>
          <a:p>
            <a:pPr lvl="1">
              <a:buFont typeface="Arial" pitchFamily="34" charset="0"/>
              <a:buChar char="•"/>
            </a:pPr>
            <a:r>
              <a:rPr lang="en-US" sz="1000" dirty="0" smtClean="0"/>
              <a:t>Boys 9-13	1 ½ cups</a:t>
            </a:r>
          </a:p>
          <a:p>
            <a:pPr>
              <a:buFont typeface="Wingdings" pitchFamily="2" charset="2"/>
              <a:buChar char="ü"/>
            </a:pPr>
            <a:r>
              <a:rPr lang="en-US" sz="1600" dirty="0" smtClean="0"/>
              <a:t>What counts as an amount</a:t>
            </a:r>
          </a:p>
          <a:p>
            <a:pPr lvl="1">
              <a:buFont typeface="Arial" pitchFamily="34" charset="0"/>
              <a:buChar char="•"/>
            </a:pPr>
            <a:r>
              <a:rPr lang="en-US" sz="1000" dirty="0" smtClean="0"/>
              <a:t>1 small apple equals 1 cup</a:t>
            </a:r>
          </a:p>
          <a:p>
            <a:pPr lvl="1">
              <a:buFont typeface="Arial" pitchFamily="34" charset="0"/>
              <a:buChar char="•"/>
            </a:pPr>
            <a:r>
              <a:rPr lang="en-US" sz="1000" dirty="0" smtClean="0"/>
              <a:t>1 cup grapes is equal to 1 cup</a:t>
            </a:r>
          </a:p>
          <a:p>
            <a:pPr>
              <a:buFont typeface="Wingdings" pitchFamily="2" charset="2"/>
              <a:buChar char="ü"/>
            </a:pPr>
            <a:endParaRPr lang="en-US" sz="1400" dirty="0" smtClean="0"/>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5321" y="685800"/>
            <a:ext cx="6856364" cy="7048083"/>
          </a:xfrm>
          <a:prstGeom prst="rect">
            <a:avLst/>
          </a:prstGeom>
          <a:noFill/>
        </p:spPr>
        <p:txBody>
          <a:bodyPr wrap="none" rtlCol="0">
            <a:spAutoFit/>
          </a:bodyPr>
          <a:lstStyle/>
          <a:p>
            <a:r>
              <a:rPr lang="en-US" sz="2800" dirty="0" smtClean="0">
                <a:solidFill>
                  <a:srgbClr val="FF0000"/>
                </a:solidFill>
              </a:rPr>
              <a:t>HANDOUT  Rock n’ Roll</a:t>
            </a:r>
          </a:p>
          <a:p>
            <a:endParaRPr lang="en-US" sz="2800" dirty="0" smtClean="0">
              <a:solidFill>
                <a:srgbClr val="FF0000"/>
              </a:solidFill>
            </a:endParaRPr>
          </a:p>
          <a:p>
            <a:endParaRPr lang="en-US" sz="2800" dirty="0" smtClean="0">
              <a:solidFill>
                <a:srgbClr val="FF0000"/>
              </a:solidFill>
            </a:endParaRPr>
          </a:p>
          <a:p>
            <a:endParaRPr lang="en-US" sz="2800" dirty="0" smtClean="0">
              <a:solidFill>
                <a:srgbClr val="FF0000"/>
              </a:solidFill>
            </a:endParaRPr>
          </a:p>
          <a:p>
            <a:endParaRPr lang="en-US" sz="2800" dirty="0" smtClean="0">
              <a:solidFill>
                <a:srgbClr val="FF0000"/>
              </a:solidFill>
            </a:endParaRPr>
          </a:p>
          <a:p>
            <a:pPr algn="ctr"/>
            <a:r>
              <a:rPr lang="en-US" sz="9600" dirty="0" smtClean="0">
                <a:solidFill>
                  <a:srgbClr val="00B0F0"/>
                </a:solidFill>
              </a:rPr>
              <a:t>ACTIVITY </a:t>
            </a:r>
          </a:p>
          <a:p>
            <a:pPr algn="ctr"/>
            <a:r>
              <a:rPr lang="en-US" sz="9600" dirty="0" smtClean="0">
                <a:solidFill>
                  <a:srgbClr val="00B0F0"/>
                </a:solidFill>
              </a:rPr>
              <a:t>TIME!</a:t>
            </a:r>
          </a:p>
          <a:p>
            <a:endParaRPr lang="en-US" sz="7200" dirty="0" smtClean="0">
              <a:solidFill>
                <a:srgbClr val="00B050"/>
              </a:solidFill>
            </a:endParaRPr>
          </a:p>
          <a:p>
            <a:endParaRPr lang="en-US" sz="2400" dirty="0" smtClean="0">
              <a:solidFill>
                <a:srgbClr val="FF0000"/>
              </a:solidFill>
            </a:endParaRPr>
          </a:p>
          <a:p>
            <a:r>
              <a:rPr lang="en-US" sz="2400" dirty="0" smtClean="0">
                <a:solidFill>
                  <a:srgbClr val="FF0000"/>
                </a:solidFill>
              </a:rPr>
              <a:t>                   </a:t>
            </a:r>
          </a:p>
        </p:txBody>
      </p:sp>
      <p:pic>
        <p:nvPicPr>
          <p:cNvPr id="36865" name="Picture 1" descr="C:\Users\Buss\Documents\Brian Folder\2009 update\EPS FILES\roll.eps"/>
          <p:cNvPicPr>
            <a:picLocks noChangeAspect="1" noChangeArrowheads="1"/>
          </p:cNvPicPr>
          <p:nvPr/>
        </p:nvPicPr>
        <p:blipFill>
          <a:blip r:embed="rId2" cstate="print"/>
          <a:srcRect/>
          <a:stretch>
            <a:fillRect/>
          </a:stretch>
        </p:blipFill>
        <p:spPr bwMode="auto">
          <a:xfrm>
            <a:off x="4876800" y="457200"/>
            <a:ext cx="2400300" cy="22987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28600" y="228600"/>
            <a:ext cx="8458200" cy="2123658"/>
          </a:xfrm>
          <a:prstGeom prst="rect">
            <a:avLst/>
          </a:prstGeom>
          <a:noFill/>
        </p:spPr>
        <p:txBody>
          <a:bodyPr wrap="square" rtlCol="0">
            <a:spAutoFit/>
          </a:bodyPr>
          <a:lstStyle/>
          <a:p>
            <a:r>
              <a:rPr lang="en-US" sz="6600" dirty="0" smtClean="0"/>
              <a:t>FITNESS PAL POSTERS          </a:t>
            </a:r>
            <a:endParaRPr lang="en-US" sz="6600" dirty="0"/>
          </a:p>
        </p:txBody>
      </p:sp>
      <p:sp>
        <p:nvSpPr>
          <p:cNvPr id="13" name="TextBox 12"/>
          <p:cNvSpPr txBox="1"/>
          <p:nvPr/>
        </p:nvSpPr>
        <p:spPr>
          <a:xfrm>
            <a:off x="0" y="2743200"/>
            <a:ext cx="6019800" cy="1938992"/>
          </a:xfrm>
          <a:prstGeom prst="rect">
            <a:avLst/>
          </a:prstGeom>
          <a:noFill/>
        </p:spPr>
        <p:txBody>
          <a:bodyPr wrap="square" rtlCol="0">
            <a:spAutoFit/>
          </a:bodyPr>
          <a:lstStyle/>
          <a:p>
            <a:r>
              <a:rPr lang="en-US" sz="3000" dirty="0" smtClean="0"/>
              <a:t>Visual Learning</a:t>
            </a:r>
          </a:p>
          <a:p>
            <a:r>
              <a:rPr lang="en-US" sz="3000" dirty="0" smtClean="0"/>
              <a:t>One poster for each component</a:t>
            </a:r>
          </a:p>
          <a:p>
            <a:r>
              <a:rPr lang="en-US" sz="3000" dirty="0" smtClean="0"/>
              <a:t>Definitions </a:t>
            </a:r>
          </a:p>
          <a:p>
            <a:r>
              <a:rPr lang="en-US" sz="3000" dirty="0" smtClean="0"/>
              <a:t>Ideas given by Fitness Pals </a:t>
            </a:r>
            <a:endParaRPr lang="en-US" sz="3000" dirty="0"/>
          </a:p>
        </p:txBody>
      </p:sp>
      <p:graphicFrame>
        <p:nvGraphicFramePr>
          <p:cNvPr id="1026" name="Object 2"/>
          <p:cNvGraphicFramePr>
            <a:graphicFrameLocks noChangeAspect="1"/>
          </p:cNvGraphicFramePr>
          <p:nvPr/>
        </p:nvGraphicFramePr>
        <p:xfrm>
          <a:off x="5715000" y="1524000"/>
          <a:ext cx="3276600" cy="4343400"/>
        </p:xfrm>
        <a:graphic>
          <a:graphicData uri="http://schemas.openxmlformats.org/presentationml/2006/ole">
            <p:oleObj spid="_x0000_s1026" name="Acrobat Document" r:id="rId3" imgW="16475400" imgH="21928320" progId="AcroExch.Document.7">
              <p:embed/>
            </p:oleObj>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5874" y="5410200"/>
            <a:ext cx="9078126" cy="1077218"/>
          </a:xfrm>
          <a:prstGeom prst="rect">
            <a:avLst/>
          </a:prstGeom>
          <a:noFill/>
        </p:spPr>
        <p:txBody>
          <a:bodyPr wrap="none" rtlCol="0">
            <a:spAutoFit/>
          </a:bodyPr>
          <a:lstStyle/>
          <a:p>
            <a:r>
              <a:rPr lang="en-US" sz="3200" dirty="0" smtClean="0"/>
              <a:t>55 Fitness Pals (5 components, 5 food groups)</a:t>
            </a:r>
          </a:p>
          <a:p>
            <a:r>
              <a:rPr lang="en-US" sz="3200" dirty="0" smtClean="0">
                <a:solidFill>
                  <a:srgbClr val="FF0000"/>
                </a:solidFill>
              </a:rPr>
              <a:t>         </a:t>
            </a:r>
          </a:p>
        </p:txBody>
      </p:sp>
      <p:sp>
        <p:nvSpPr>
          <p:cNvPr id="7" name="Rectangle 6"/>
          <p:cNvSpPr/>
          <p:nvPr/>
        </p:nvSpPr>
        <p:spPr>
          <a:xfrm>
            <a:off x="0" y="0"/>
            <a:ext cx="8077200" cy="2369880"/>
          </a:xfrm>
          <a:prstGeom prst="rect">
            <a:avLst/>
          </a:prstGeom>
        </p:spPr>
        <p:txBody>
          <a:bodyPr wrap="square">
            <a:spAutoFit/>
          </a:bodyPr>
          <a:lstStyle/>
          <a:p>
            <a:r>
              <a:rPr lang="en-US" sz="2800" dirty="0" smtClean="0">
                <a:solidFill>
                  <a:srgbClr val="FF0000"/>
                </a:solidFill>
              </a:rPr>
              <a:t>HANDOUT  bSAFE </a:t>
            </a:r>
            <a:r>
              <a:rPr lang="en-US" sz="2800" dirty="0" err="1" smtClean="0">
                <a:solidFill>
                  <a:srgbClr val="FF0000"/>
                </a:solidFill>
              </a:rPr>
              <a:t>bFIT</a:t>
            </a:r>
            <a:r>
              <a:rPr lang="en-US" sz="2800" dirty="0" smtClean="0">
                <a:solidFill>
                  <a:srgbClr val="FF0000"/>
                </a:solidFill>
              </a:rPr>
              <a:t>! Fitness Pal sample</a:t>
            </a:r>
          </a:p>
          <a:p>
            <a:pPr algn="ctr"/>
            <a:r>
              <a:rPr lang="en-US" sz="6000" dirty="0" smtClean="0"/>
              <a:t>FITNESS PAL ACTIVITY CARDS </a:t>
            </a:r>
          </a:p>
        </p:txBody>
      </p:sp>
      <p:graphicFrame>
        <p:nvGraphicFramePr>
          <p:cNvPr id="3074" name="Object 2"/>
          <p:cNvGraphicFramePr>
            <a:graphicFrameLocks noChangeAspect="1"/>
          </p:cNvGraphicFramePr>
          <p:nvPr/>
        </p:nvGraphicFramePr>
        <p:xfrm>
          <a:off x="2819400" y="2362200"/>
          <a:ext cx="3429000" cy="3086100"/>
        </p:xfrm>
        <a:graphic>
          <a:graphicData uri="http://schemas.openxmlformats.org/presentationml/2006/ole">
            <p:oleObj spid="_x0000_s3074" name="Acrobat Document" r:id="rId3" imgW="4576320" imgH="4111560" progId="AcroExch.Document.7">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456795"/>
            <a:ext cx="5562600" cy="1631216"/>
          </a:xfrm>
          <a:prstGeom prst="rect">
            <a:avLst/>
          </a:prstGeom>
          <a:noFill/>
        </p:spPr>
        <p:txBody>
          <a:bodyPr wrap="square" rtlCol="0">
            <a:spAutoFit/>
          </a:bodyPr>
          <a:lstStyle/>
          <a:p>
            <a:pPr marL="914400" lvl="1" indent="-457200">
              <a:buFont typeface="Arial" pitchFamily="34" charset="0"/>
              <a:buChar char="•"/>
            </a:pPr>
            <a:endParaRPr lang="en-US" sz="2000" dirty="0" smtClean="0"/>
          </a:p>
          <a:p>
            <a:pPr marL="914400" lvl="1" indent="-457200"/>
            <a:endParaRPr lang="en-US" sz="2000" dirty="0" smtClean="0"/>
          </a:p>
          <a:p>
            <a:pPr marL="914400" lvl="1" indent="-457200"/>
            <a:endParaRPr lang="en-US" sz="2000" dirty="0" smtClean="0"/>
          </a:p>
          <a:p>
            <a:pPr marL="457200" indent="-457200"/>
            <a:endParaRPr lang="en-US" sz="2000" dirty="0" smtClean="0"/>
          </a:p>
          <a:p>
            <a:pPr marL="457200" indent="-457200">
              <a:buAutoNum type="arabicPeriod"/>
            </a:pPr>
            <a:endParaRPr lang="en-US" sz="2000" dirty="0"/>
          </a:p>
        </p:txBody>
      </p:sp>
      <p:sp>
        <p:nvSpPr>
          <p:cNvPr id="8" name="TextBox 7"/>
          <p:cNvSpPr txBox="1"/>
          <p:nvPr/>
        </p:nvSpPr>
        <p:spPr>
          <a:xfrm>
            <a:off x="91522" y="304800"/>
            <a:ext cx="9052478" cy="1754326"/>
          </a:xfrm>
          <a:prstGeom prst="rect">
            <a:avLst/>
          </a:prstGeom>
          <a:noFill/>
        </p:spPr>
        <p:txBody>
          <a:bodyPr wrap="none" rtlCol="0">
            <a:spAutoFit/>
          </a:bodyPr>
          <a:lstStyle/>
          <a:p>
            <a:r>
              <a:rPr lang="en-US" sz="5400" dirty="0" smtClean="0"/>
              <a:t>MOVE N’ WITH FITNESS </a:t>
            </a:r>
          </a:p>
          <a:p>
            <a:r>
              <a:rPr lang="en-US" sz="5400" dirty="0" smtClean="0"/>
              <a:t>               PALS CD </a:t>
            </a:r>
            <a:endParaRPr lang="en-US" sz="5400" dirty="0"/>
          </a:p>
        </p:txBody>
      </p:sp>
      <p:graphicFrame>
        <p:nvGraphicFramePr>
          <p:cNvPr id="4098" name="Object 2"/>
          <p:cNvGraphicFramePr>
            <a:graphicFrameLocks noChangeAspect="1"/>
          </p:cNvGraphicFramePr>
          <p:nvPr/>
        </p:nvGraphicFramePr>
        <p:xfrm>
          <a:off x="2667000" y="2590800"/>
          <a:ext cx="4048125" cy="3171825"/>
        </p:xfrm>
        <a:graphic>
          <a:graphicData uri="http://schemas.openxmlformats.org/presentationml/2006/ole">
            <p:oleObj spid="_x0000_s4098" name="Acrobat Document" r:id="rId3" imgW="5402520" imgH="4225680" progId="AcroExch.Document.7">
              <p:embed/>
            </p:oleObj>
          </a:graphicData>
        </a:graphic>
      </p:graphicFrame>
      <p:sp>
        <p:nvSpPr>
          <p:cNvPr id="10" name="TextBox 9"/>
          <p:cNvSpPr txBox="1"/>
          <p:nvPr/>
        </p:nvSpPr>
        <p:spPr>
          <a:xfrm>
            <a:off x="3733800" y="2057400"/>
            <a:ext cx="1590500" cy="523220"/>
          </a:xfrm>
          <a:prstGeom prst="rect">
            <a:avLst/>
          </a:prstGeom>
          <a:noFill/>
        </p:spPr>
        <p:txBody>
          <a:bodyPr wrap="none" rtlCol="0">
            <a:spAutoFit/>
          </a:bodyPr>
          <a:lstStyle/>
          <a:p>
            <a:r>
              <a:rPr lang="en-US" sz="2800" dirty="0" smtClean="0"/>
              <a:t>10 songs</a:t>
            </a:r>
            <a:endParaRPr lang="en-US" sz="28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5400" b="0" dirty="0" smtClean="0">
                <a:effectLst/>
                <a:latin typeface="Comic Sans MS" pitchFamily="66" charset="0"/>
              </a:rPr>
              <a:t>FABULOUS FIT FRIDAY</a:t>
            </a:r>
            <a:endParaRPr lang="en-US" sz="5400" b="0" dirty="0">
              <a:effectLst/>
              <a:latin typeface="Comic Sans MS" pitchFamily="66" charset="0"/>
            </a:endParaRPr>
          </a:p>
        </p:txBody>
      </p:sp>
      <p:pic>
        <p:nvPicPr>
          <p:cNvPr id="5" name="Picture 3" descr="C:\Documents and Settings\Buss Family\Desktop\Power point picture\Steve's class.JPG"/>
          <p:cNvPicPr>
            <a:picLocks noGrp="1" noChangeAspect="1" noChangeArrowheads="1"/>
          </p:cNvPicPr>
          <p:nvPr>
            <p:ph idx="1"/>
          </p:nvPr>
        </p:nvPicPr>
        <p:blipFill>
          <a:blip r:embed="rId2" cstate="print"/>
          <a:stretch>
            <a:fillRect/>
          </a:stretch>
        </p:blipFill>
        <p:spPr>
          <a:xfrm>
            <a:off x="1905000" y="1219200"/>
            <a:ext cx="5029200" cy="3505200"/>
          </a:xfrm>
          <a:prstGeom prst="rect">
            <a:avLst/>
          </a:prstGeom>
          <a:noFill/>
        </p:spPr>
      </p:pic>
      <p:sp>
        <p:nvSpPr>
          <p:cNvPr id="4" name="TextBox 3"/>
          <p:cNvSpPr txBox="1"/>
          <p:nvPr/>
        </p:nvSpPr>
        <p:spPr>
          <a:xfrm>
            <a:off x="914400" y="4800600"/>
            <a:ext cx="7579319" cy="1384995"/>
          </a:xfrm>
          <a:prstGeom prst="rect">
            <a:avLst/>
          </a:prstGeom>
          <a:noFill/>
        </p:spPr>
        <p:txBody>
          <a:bodyPr wrap="none" rtlCol="0">
            <a:spAutoFit/>
          </a:bodyPr>
          <a:lstStyle/>
          <a:p>
            <a:r>
              <a:rPr lang="en-US" sz="2800" dirty="0" smtClean="0"/>
              <a:t>Song played over intercom every Friday a.m.</a:t>
            </a:r>
          </a:p>
          <a:p>
            <a:r>
              <a:rPr lang="en-US" sz="2800" dirty="0" smtClean="0"/>
              <a:t>School-wide moving while learning </a:t>
            </a:r>
          </a:p>
          <a:p>
            <a:r>
              <a:rPr lang="en-US" sz="2800" dirty="0" smtClean="0"/>
              <a:t>Older students lead younger students</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0981" y="0"/>
            <a:ext cx="7600157" cy="6217087"/>
          </a:xfrm>
          <a:prstGeom prst="rect">
            <a:avLst/>
          </a:prstGeom>
          <a:noFill/>
        </p:spPr>
        <p:txBody>
          <a:bodyPr wrap="none" rtlCol="0">
            <a:spAutoFit/>
          </a:bodyPr>
          <a:lstStyle/>
          <a:p>
            <a:pPr algn="ctr"/>
            <a:r>
              <a:rPr lang="en-US" sz="2800" dirty="0" smtClean="0">
                <a:solidFill>
                  <a:srgbClr val="FF0000"/>
                </a:solidFill>
              </a:rPr>
              <a:t>HANDOUT  Move n’ with fitness Pals CD</a:t>
            </a:r>
          </a:p>
          <a:p>
            <a:pPr algn="ctr"/>
            <a:r>
              <a:rPr lang="en-US" sz="2800" dirty="0" smtClean="0">
                <a:solidFill>
                  <a:srgbClr val="FF0000"/>
                </a:solidFill>
              </a:rPr>
              <a:t>Track #1  </a:t>
            </a:r>
            <a:r>
              <a:rPr lang="en-US" sz="2800" i="1" dirty="0" smtClean="0">
                <a:solidFill>
                  <a:srgbClr val="FF0000"/>
                </a:solidFill>
              </a:rPr>
              <a:t>Beet n’ Feet</a:t>
            </a:r>
            <a:endParaRPr lang="en-US" sz="2800" dirty="0" smtClean="0">
              <a:solidFill>
                <a:srgbClr val="FF0000"/>
              </a:solidFill>
            </a:endParaRPr>
          </a:p>
          <a:p>
            <a:endParaRPr lang="en-US" sz="2800" dirty="0" smtClean="0">
              <a:solidFill>
                <a:srgbClr val="0066FF"/>
              </a:solidFill>
            </a:endParaRPr>
          </a:p>
          <a:p>
            <a:endParaRPr lang="en-US" sz="2800" dirty="0" smtClean="0">
              <a:solidFill>
                <a:srgbClr val="0066FF"/>
              </a:solidFill>
            </a:endParaRPr>
          </a:p>
          <a:p>
            <a:pPr algn="ctr"/>
            <a:r>
              <a:rPr lang="en-US" sz="9600" dirty="0" smtClean="0">
                <a:solidFill>
                  <a:srgbClr val="0066FF"/>
                </a:solidFill>
              </a:rPr>
              <a:t>   ACTIVITY</a:t>
            </a:r>
          </a:p>
          <a:p>
            <a:pPr algn="ctr"/>
            <a:endParaRPr lang="en-US" sz="2800" dirty="0" smtClean="0">
              <a:solidFill>
                <a:srgbClr val="0066FF"/>
              </a:solidFill>
            </a:endParaRPr>
          </a:p>
          <a:p>
            <a:pPr algn="ctr"/>
            <a:r>
              <a:rPr lang="en-US" sz="9600" dirty="0" smtClean="0">
                <a:solidFill>
                  <a:srgbClr val="0066FF"/>
                </a:solidFill>
              </a:rPr>
              <a:t>   TIME!</a:t>
            </a:r>
          </a:p>
          <a:p>
            <a:endParaRPr lang="en-US" sz="6600" dirty="0" smtClean="0">
              <a:solidFill>
                <a:srgbClr val="0066FF"/>
              </a:solidFill>
            </a:endParaRPr>
          </a:p>
        </p:txBody>
      </p:sp>
      <p:pic>
        <p:nvPicPr>
          <p:cNvPr id="45058" name="Picture 2" descr="C:\Users\Buss\Documents\Brian Folder\2009 update\EPS FILES\beat.eps"/>
          <p:cNvPicPr>
            <a:picLocks noChangeAspect="1" noChangeArrowheads="1"/>
          </p:cNvPicPr>
          <p:nvPr/>
        </p:nvPicPr>
        <p:blipFill>
          <a:blip r:embed="rId2" cstate="print"/>
          <a:srcRect/>
          <a:stretch>
            <a:fillRect/>
          </a:stretch>
        </p:blipFill>
        <p:spPr bwMode="auto">
          <a:xfrm>
            <a:off x="6096000" y="3124200"/>
            <a:ext cx="2108200" cy="22352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28600"/>
            <a:ext cx="7289175" cy="1169551"/>
          </a:xfrm>
          <a:prstGeom prst="rect">
            <a:avLst/>
          </a:prstGeom>
          <a:noFill/>
        </p:spPr>
        <p:txBody>
          <a:bodyPr wrap="none" rtlCol="0">
            <a:spAutoFit/>
          </a:bodyPr>
          <a:lstStyle/>
          <a:p>
            <a:r>
              <a:rPr lang="en-US" sz="7000" dirty="0" smtClean="0"/>
              <a:t>  </a:t>
            </a:r>
            <a:r>
              <a:rPr lang="en-US" sz="7000" b="1" dirty="0" smtClean="0"/>
              <a:t>KEY CULPRITS</a:t>
            </a:r>
            <a:endParaRPr lang="en-US" sz="7000" b="1" dirty="0"/>
          </a:p>
        </p:txBody>
      </p:sp>
      <p:sp>
        <p:nvSpPr>
          <p:cNvPr id="6" name="TextBox 5"/>
          <p:cNvSpPr txBox="1"/>
          <p:nvPr/>
        </p:nvSpPr>
        <p:spPr>
          <a:xfrm>
            <a:off x="-381000" y="1219200"/>
            <a:ext cx="9296400" cy="5262979"/>
          </a:xfrm>
          <a:prstGeom prst="rect">
            <a:avLst/>
          </a:prstGeom>
          <a:noFill/>
        </p:spPr>
        <p:txBody>
          <a:bodyPr wrap="square" rtlCol="0">
            <a:spAutoFit/>
          </a:bodyPr>
          <a:lstStyle/>
          <a:p>
            <a:pPr lvl="1"/>
            <a:r>
              <a:rPr lang="en-US" sz="4800" dirty="0" smtClean="0">
                <a:solidFill>
                  <a:srgbClr val="0066FF"/>
                </a:solidFill>
              </a:rPr>
              <a:t> </a:t>
            </a:r>
            <a:r>
              <a:rPr lang="en-US" sz="4400" dirty="0" smtClean="0">
                <a:solidFill>
                  <a:srgbClr val="0066FF"/>
                </a:solidFill>
              </a:rPr>
              <a:t>Poor nutrition      Lack </a:t>
            </a:r>
            <a:r>
              <a:rPr lang="en-US" sz="1200" dirty="0" smtClean="0">
                <a:solidFill>
                  <a:srgbClr val="0066FF"/>
                </a:solidFill>
              </a:rPr>
              <a:t>of</a:t>
            </a:r>
            <a:r>
              <a:rPr lang="en-US" sz="4400" dirty="0" smtClean="0">
                <a:solidFill>
                  <a:srgbClr val="0066FF"/>
                </a:solidFill>
              </a:rPr>
              <a:t> physical</a:t>
            </a:r>
          </a:p>
          <a:p>
            <a:pPr lvl="1"/>
            <a:r>
              <a:rPr lang="en-US" sz="4800" dirty="0" smtClean="0">
                <a:solidFill>
                  <a:srgbClr val="0066FF"/>
                </a:solidFill>
              </a:rPr>
              <a:t>                              </a:t>
            </a:r>
            <a:r>
              <a:rPr lang="en-US" sz="4400" dirty="0" smtClean="0">
                <a:solidFill>
                  <a:srgbClr val="0066FF"/>
                </a:solidFill>
              </a:rPr>
              <a:t>activity</a:t>
            </a:r>
            <a:r>
              <a:rPr lang="en-US" sz="2000" dirty="0" smtClean="0"/>
              <a:t>	</a:t>
            </a:r>
          </a:p>
          <a:p>
            <a:pPr lvl="2"/>
            <a:endParaRPr lang="en-US" sz="2000" dirty="0" smtClean="0"/>
          </a:p>
          <a:p>
            <a:pPr lvl="2"/>
            <a:endParaRPr lang="en-US" sz="2000" dirty="0" smtClean="0"/>
          </a:p>
          <a:p>
            <a:pPr lvl="2">
              <a:buFont typeface="Wingdings" pitchFamily="2" charset="2"/>
              <a:buChar char="§"/>
            </a:pPr>
            <a:endParaRPr lang="en-US" sz="2000" dirty="0" smtClean="0"/>
          </a:p>
          <a:p>
            <a:pPr lvl="2">
              <a:buFont typeface="Wingdings" pitchFamily="2" charset="2"/>
              <a:buChar char="§"/>
            </a:pPr>
            <a:endParaRPr lang="en-US" sz="2000" dirty="0" smtClean="0"/>
          </a:p>
          <a:p>
            <a:pPr lvl="2"/>
            <a:endParaRPr lang="en-US" sz="2000" dirty="0" smtClean="0"/>
          </a:p>
          <a:p>
            <a:pPr lvl="2"/>
            <a:endParaRPr lang="en-US" sz="2000" dirty="0" smtClean="0"/>
          </a:p>
          <a:p>
            <a:pPr lvl="2"/>
            <a:endParaRPr lang="en-US" sz="2000" dirty="0" smtClean="0"/>
          </a:p>
          <a:p>
            <a:pPr lvl="2"/>
            <a:endParaRPr lang="en-US" sz="2000" dirty="0" smtClean="0"/>
          </a:p>
          <a:p>
            <a:pPr lvl="2"/>
            <a:endParaRPr lang="en-US" sz="2000" dirty="0" smtClean="0"/>
          </a:p>
          <a:p>
            <a:pPr lvl="2"/>
            <a:endParaRPr lang="en-US" sz="2000" dirty="0" smtClean="0"/>
          </a:p>
          <a:p>
            <a:endParaRPr lang="en-US" dirty="0"/>
          </a:p>
        </p:txBody>
      </p:sp>
      <p:pic>
        <p:nvPicPr>
          <p:cNvPr id="7" name="Picture 8" descr="C:\Documents and Settings\Buss Family\Desktop\Power point picture\resting.JPG"/>
          <p:cNvPicPr>
            <a:picLocks noChangeAspect="1" noChangeArrowheads="1"/>
          </p:cNvPicPr>
          <p:nvPr/>
        </p:nvPicPr>
        <p:blipFill>
          <a:blip r:embed="rId2" cstate="print"/>
          <a:srcRect/>
          <a:stretch>
            <a:fillRect/>
          </a:stretch>
        </p:blipFill>
        <p:spPr>
          <a:xfrm>
            <a:off x="5638800" y="2819400"/>
            <a:ext cx="2362200" cy="3581400"/>
          </a:xfrm>
          <a:prstGeom prst="rect">
            <a:avLst/>
          </a:prstGeom>
          <a:noFill/>
        </p:spPr>
      </p:pic>
      <p:pic>
        <p:nvPicPr>
          <p:cNvPr id="8" name="Picture 10" descr="C:\Documents and Settings\Buss Family\Desktop\Power point picture\junk food.JPG"/>
          <p:cNvPicPr>
            <a:picLocks noChangeAspect="1" noChangeArrowheads="1"/>
          </p:cNvPicPr>
          <p:nvPr/>
        </p:nvPicPr>
        <p:blipFill>
          <a:blip r:embed="rId3" cstate="print"/>
          <a:srcRect/>
          <a:stretch>
            <a:fillRect/>
          </a:stretch>
        </p:blipFill>
        <p:spPr>
          <a:xfrm>
            <a:off x="381000" y="2133600"/>
            <a:ext cx="4191000" cy="28956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14400" y="152400"/>
            <a:ext cx="6458819" cy="2123658"/>
          </a:xfrm>
          <a:prstGeom prst="rect">
            <a:avLst/>
          </a:prstGeom>
          <a:noFill/>
        </p:spPr>
        <p:txBody>
          <a:bodyPr wrap="none" rtlCol="0">
            <a:spAutoFit/>
          </a:bodyPr>
          <a:lstStyle/>
          <a:p>
            <a:pPr algn="ctr"/>
            <a:r>
              <a:rPr lang="en-US" sz="6600" dirty="0" smtClean="0"/>
              <a:t>bSAFE bFIT! </a:t>
            </a:r>
          </a:p>
          <a:p>
            <a:pPr algn="ctr"/>
            <a:r>
              <a:rPr lang="en-US" sz="6600" dirty="0" smtClean="0"/>
              <a:t>Instructor DVD</a:t>
            </a:r>
            <a:endParaRPr lang="en-US" sz="6600" dirty="0"/>
          </a:p>
        </p:txBody>
      </p:sp>
      <p:graphicFrame>
        <p:nvGraphicFramePr>
          <p:cNvPr id="39940" name="Object 4"/>
          <p:cNvGraphicFramePr>
            <a:graphicFrameLocks noChangeAspect="1"/>
          </p:cNvGraphicFramePr>
          <p:nvPr/>
        </p:nvGraphicFramePr>
        <p:xfrm>
          <a:off x="838200" y="2286000"/>
          <a:ext cx="3429000" cy="3429000"/>
        </p:xfrm>
        <a:graphic>
          <a:graphicData uri="http://schemas.openxmlformats.org/presentationml/2006/ole">
            <p:oleObj spid="_x0000_s39940" name="Acrobat Document" r:id="rId3" imgW="4576320" imgH="4568400" progId="AcroExch.Document.7">
              <p:embed/>
            </p:oleObj>
          </a:graphicData>
        </a:graphic>
      </p:graphicFrame>
      <p:sp>
        <p:nvSpPr>
          <p:cNvPr id="5" name="TextBox 4"/>
          <p:cNvSpPr txBox="1"/>
          <p:nvPr/>
        </p:nvSpPr>
        <p:spPr>
          <a:xfrm>
            <a:off x="4572000" y="2819400"/>
            <a:ext cx="3950120" cy="1938992"/>
          </a:xfrm>
          <a:prstGeom prst="rect">
            <a:avLst/>
          </a:prstGeom>
          <a:noFill/>
        </p:spPr>
        <p:txBody>
          <a:bodyPr wrap="none" rtlCol="0">
            <a:spAutoFit/>
          </a:bodyPr>
          <a:lstStyle/>
          <a:p>
            <a:r>
              <a:rPr lang="en-US" dirty="0" smtClean="0"/>
              <a:t>Information</a:t>
            </a:r>
          </a:p>
          <a:p>
            <a:r>
              <a:rPr lang="en-US" dirty="0" smtClean="0"/>
              <a:t>Demonstrations</a:t>
            </a:r>
          </a:p>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838200"/>
            <a:ext cx="8776762" cy="1754326"/>
          </a:xfrm>
          <a:prstGeom prst="rect">
            <a:avLst/>
          </a:prstGeom>
          <a:noFill/>
        </p:spPr>
        <p:txBody>
          <a:bodyPr wrap="square" rtlCol="0">
            <a:spAutoFit/>
          </a:bodyPr>
          <a:lstStyle/>
          <a:p>
            <a:pPr algn="ctr"/>
            <a:r>
              <a:rPr lang="en-US" sz="5400" b="1" dirty="0" smtClean="0"/>
              <a:t>LEMARS COMMUNITY SCHOOL DISTRICT</a:t>
            </a:r>
          </a:p>
        </p:txBody>
      </p:sp>
      <p:sp>
        <p:nvSpPr>
          <p:cNvPr id="5" name="TextBox 4"/>
          <p:cNvSpPr txBox="1"/>
          <p:nvPr/>
        </p:nvSpPr>
        <p:spPr>
          <a:xfrm>
            <a:off x="0" y="4114800"/>
            <a:ext cx="8913017" cy="1538883"/>
          </a:xfrm>
          <a:prstGeom prst="rect">
            <a:avLst/>
          </a:prstGeom>
          <a:noFill/>
        </p:spPr>
        <p:txBody>
          <a:bodyPr wrap="none" rtlCol="0">
            <a:spAutoFit/>
          </a:bodyPr>
          <a:lstStyle/>
          <a:p>
            <a:endParaRPr lang="en-US" dirty="0" smtClean="0"/>
          </a:p>
          <a:p>
            <a:r>
              <a:rPr lang="en-US" sz="5400" dirty="0" smtClean="0"/>
              <a:t>Policy Language into Action</a:t>
            </a:r>
            <a:endParaRPr lang="en-US" sz="5400" dirty="0"/>
          </a:p>
        </p:txBody>
      </p:sp>
      <p:pic>
        <p:nvPicPr>
          <p:cNvPr id="45059" name="Picture 3" descr="C:\Documents and Settings\rbuss\Local Settings\Temporary Internet Files\Content.IE5\A6522234\MCj01345370000[1].wmf"/>
          <p:cNvPicPr>
            <a:picLocks noChangeAspect="1" noChangeArrowheads="1"/>
          </p:cNvPicPr>
          <p:nvPr/>
        </p:nvPicPr>
        <p:blipFill>
          <a:blip r:embed="rId2" cstate="print"/>
          <a:srcRect/>
          <a:stretch>
            <a:fillRect/>
          </a:stretch>
        </p:blipFill>
        <p:spPr bwMode="auto">
          <a:xfrm>
            <a:off x="2895600" y="2514600"/>
            <a:ext cx="3783594" cy="2286001"/>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133600"/>
            <a:ext cx="8229600" cy="4525963"/>
          </a:xfrm>
        </p:spPr>
        <p:txBody>
          <a:bodyPr>
            <a:normAutofit fontScale="92500" lnSpcReduction="10000"/>
          </a:bodyPr>
          <a:lstStyle/>
          <a:p>
            <a:pPr lvl="5">
              <a:buNone/>
            </a:pPr>
            <a:r>
              <a:rPr lang="en-US" sz="4300" dirty="0" smtClean="0">
                <a:latin typeface="Comic Sans MS" pitchFamily="66" charset="0"/>
              </a:rPr>
              <a:t>  Assess</a:t>
            </a:r>
          </a:p>
          <a:p>
            <a:pPr lvl="5">
              <a:buNone/>
            </a:pPr>
            <a:r>
              <a:rPr lang="en-US" sz="4300" dirty="0" smtClean="0">
                <a:latin typeface="Comic Sans MS" pitchFamily="66" charset="0"/>
              </a:rPr>
              <a:t>  Write Goals</a:t>
            </a:r>
          </a:p>
          <a:p>
            <a:pPr lvl="5">
              <a:buNone/>
            </a:pPr>
            <a:r>
              <a:rPr lang="en-US" sz="4300" dirty="0" smtClean="0">
                <a:latin typeface="Comic Sans MS" pitchFamily="66" charset="0"/>
              </a:rPr>
              <a:t>  Construct</a:t>
            </a:r>
          </a:p>
          <a:p>
            <a:pPr lvl="5">
              <a:buNone/>
            </a:pPr>
            <a:r>
              <a:rPr lang="en-US" sz="4300" dirty="0" smtClean="0">
                <a:latin typeface="Comic Sans MS" pitchFamily="66" charset="0"/>
              </a:rPr>
              <a:t>  Apply</a:t>
            </a:r>
          </a:p>
          <a:p>
            <a:pPr lvl="5">
              <a:buNone/>
            </a:pPr>
            <a:r>
              <a:rPr lang="en-US" sz="4300" dirty="0" smtClean="0">
                <a:latin typeface="Comic Sans MS" pitchFamily="66" charset="0"/>
              </a:rPr>
              <a:t>  Implement</a:t>
            </a:r>
          </a:p>
          <a:p>
            <a:pPr lvl="5">
              <a:buNone/>
            </a:pPr>
            <a:r>
              <a:rPr lang="en-US" sz="4300" dirty="0" smtClean="0">
                <a:latin typeface="Comic Sans MS" pitchFamily="66" charset="0"/>
              </a:rPr>
              <a:t>  Evaluate</a:t>
            </a:r>
          </a:p>
          <a:p>
            <a:pPr>
              <a:buNone/>
            </a:pPr>
            <a:r>
              <a:rPr lang="en-US" sz="4000" dirty="0" smtClean="0">
                <a:latin typeface="Comic Sans MS" pitchFamily="66" charset="0"/>
              </a:rPr>
              <a:t>   </a:t>
            </a:r>
            <a:endParaRPr lang="en-US" sz="4000" dirty="0">
              <a:latin typeface="Comic Sans MS" pitchFamily="66" charset="0"/>
            </a:endParaRPr>
          </a:p>
        </p:txBody>
      </p:sp>
      <p:sp>
        <p:nvSpPr>
          <p:cNvPr id="3" name="Title 2"/>
          <p:cNvSpPr>
            <a:spLocks noGrp="1"/>
          </p:cNvSpPr>
          <p:nvPr>
            <p:ph type="title"/>
          </p:nvPr>
        </p:nvSpPr>
        <p:spPr>
          <a:xfrm>
            <a:off x="457200" y="274638"/>
            <a:ext cx="8458200" cy="1401762"/>
          </a:xfrm>
        </p:spPr>
        <p:txBody>
          <a:bodyPr>
            <a:normAutofit fontScale="90000"/>
          </a:bodyPr>
          <a:lstStyle/>
          <a:p>
            <a:r>
              <a:rPr lang="en-US" sz="6000" dirty="0" smtClean="0">
                <a:latin typeface="Comic Sans MS" pitchFamily="66" charset="0"/>
              </a:rPr>
              <a:t>WELLNESS ACTION PLAN COMMITTEE</a:t>
            </a:r>
            <a:endParaRPr lang="en-US" sz="6000" dirty="0">
              <a:latin typeface="Comic Sans MS" pitchFamily="66" charset="0"/>
            </a:endParaRPr>
          </a:p>
        </p:txBody>
      </p:sp>
      <p:pic>
        <p:nvPicPr>
          <p:cNvPr id="4" name="Picture 3" descr="C:\Users\Buss\AppData\Local\Microsoft\Windows\Temporary Internet Files\Content.IE5\80GU2ONK\MCj02304100000[1].wmf"/>
          <p:cNvPicPr>
            <a:picLocks noChangeAspect="1" noChangeArrowheads="1"/>
          </p:cNvPicPr>
          <p:nvPr/>
        </p:nvPicPr>
        <p:blipFill>
          <a:blip r:embed="rId3" cstate="print"/>
          <a:srcRect/>
          <a:stretch>
            <a:fillRect/>
          </a:stretch>
        </p:blipFill>
        <p:spPr bwMode="auto">
          <a:xfrm>
            <a:off x="5105400" y="2895600"/>
            <a:ext cx="3657600" cy="2362200"/>
          </a:xfrm>
          <a:prstGeom prst="rect">
            <a:avLst/>
          </a:prstGeom>
          <a:noFill/>
        </p:spPr>
      </p:pic>
      <p:pic>
        <p:nvPicPr>
          <p:cNvPr id="5" name="MSj04310740000[1].wav">
            <a:hlinkClick r:id="" action="ppaction://media"/>
          </p:cNvPr>
          <p:cNvPicPr>
            <a:picLocks noRot="1" noChangeAspect="1"/>
          </p:cNvPicPr>
          <p:nvPr>
            <a:audioFile r:link="rId1"/>
          </p:nvPr>
        </p:nvPicPr>
        <p:blipFill>
          <a:blip r:embed="rId4" cstate="print"/>
          <a:stretch>
            <a:fillRect/>
          </a:stretch>
        </p:blipFill>
        <p:spPr>
          <a:xfrm>
            <a:off x="7543800" y="4191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7"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7"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2">
                                            <p:txEl>
                                              <p:pRg st="5" end="5"/>
                                            </p:txEl>
                                          </p:spTgt>
                                        </p:tgtEl>
                                        <p:attrNameLst>
                                          <p:attrName>ppt_y</p:attrName>
                                        </p:attrNameLst>
                                      </p:cBhvr>
                                      <p:tavLst>
                                        <p:tav tm="0">
                                          <p:val>
                                            <p:strVal val="1+#ppt_h/2"/>
                                          </p:val>
                                        </p:tav>
                                        <p:tav tm="100000">
                                          <p:val>
                                            <p:strVal val="#ppt_y"/>
                                          </p:val>
                                        </p:tav>
                                      </p:tavLst>
                                    </p:anim>
                                  </p:childTnLst>
                                </p:cTn>
                              </p:par>
                              <p:par>
                                <p:cTn id="29" presetID="7" presetClass="entr" presetSubtype="4"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000"/>
                            </p:stCondLst>
                            <p:childTnLst>
                              <p:par>
                                <p:cTn id="34" presetID="1" presetClass="mediacall" presetSubtype="0" fill="hold" nodeType="afterEffect">
                                  <p:stCondLst>
                                    <p:cond delay="0"/>
                                  </p:stCondLst>
                                  <p:childTnLst>
                                    <p:cmd type="call" cmd="playFrom(0.0)">
                                      <p:cBhvr>
                                        <p:cTn id="35" dur="96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914400"/>
            <a:ext cx="7795724" cy="4524315"/>
          </a:xfrm>
          <a:prstGeom prst="rect">
            <a:avLst/>
          </a:prstGeom>
          <a:noFill/>
        </p:spPr>
        <p:txBody>
          <a:bodyPr wrap="none" rtlCol="0">
            <a:spAutoFit/>
          </a:bodyPr>
          <a:lstStyle/>
          <a:p>
            <a:r>
              <a:rPr lang="en-US" sz="7200" dirty="0" smtClean="0"/>
              <a:t>CONSTRUCTING</a:t>
            </a:r>
          </a:p>
          <a:p>
            <a:r>
              <a:rPr lang="en-US" sz="7200" dirty="0" smtClean="0"/>
              <a:t>WELLNESS</a:t>
            </a:r>
          </a:p>
          <a:p>
            <a:r>
              <a:rPr lang="en-US" sz="7200" dirty="0" smtClean="0"/>
              <a:t>LEARNING</a:t>
            </a:r>
          </a:p>
          <a:p>
            <a:r>
              <a:rPr lang="en-US" sz="7200" dirty="0" smtClean="0"/>
              <a:t>STRATEGIES</a:t>
            </a:r>
            <a:endParaRPr lang="en-US" sz="72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95400"/>
            <a:ext cx="9144000" cy="4876800"/>
          </a:xfrm>
        </p:spPr>
        <p:txBody>
          <a:bodyPr>
            <a:normAutofit lnSpcReduction="10000"/>
          </a:bodyPr>
          <a:lstStyle/>
          <a:p>
            <a:pPr>
              <a:buNone/>
            </a:pPr>
            <a:r>
              <a:rPr lang="en-US" sz="1700" dirty="0" smtClean="0">
                <a:latin typeface="Comic Sans MS" pitchFamily="66" charset="0"/>
              </a:rPr>
              <a:t>Learning Strategy:</a:t>
            </a:r>
          </a:p>
          <a:p>
            <a:pPr>
              <a:buNone/>
            </a:pPr>
            <a:r>
              <a:rPr lang="en-US" sz="1700" dirty="0" smtClean="0">
                <a:latin typeface="Comic Sans MS" pitchFamily="66" charset="0"/>
              </a:rPr>
              <a:t>Objectives:</a:t>
            </a:r>
          </a:p>
          <a:p>
            <a:pPr>
              <a:buNone/>
            </a:pPr>
            <a:r>
              <a:rPr lang="en-US" sz="1700" dirty="0" smtClean="0">
                <a:latin typeface="Comic Sans MS" pitchFamily="66" charset="0"/>
              </a:rPr>
              <a:t>Suggested Grade Level:</a:t>
            </a:r>
          </a:p>
          <a:p>
            <a:pPr>
              <a:buNone/>
            </a:pPr>
            <a:r>
              <a:rPr lang="en-US" sz="1700" dirty="0" smtClean="0">
                <a:latin typeface="Comic Sans MS" pitchFamily="66" charset="0"/>
              </a:rPr>
              <a:t>Educational Tools</a:t>
            </a:r>
          </a:p>
          <a:p>
            <a:pPr>
              <a:buFont typeface="Arial" pitchFamily="34" charset="0"/>
              <a:buChar char="•"/>
            </a:pPr>
            <a:r>
              <a:rPr lang="en-US" sz="1700" dirty="0" smtClean="0">
                <a:latin typeface="Comic Sans MS" pitchFamily="66" charset="0"/>
              </a:rPr>
              <a:t>Handout(s):</a:t>
            </a:r>
          </a:p>
          <a:p>
            <a:pPr>
              <a:buFont typeface="Arial" pitchFamily="34" charset="0"/>
              <a:buChar char="•"/>
            </a:pPr>
            <a:r>
              <a:rPr lang="en-US" sz="1700" dirty="0" smtClean="0">
                <a:latin typeface="Comic Sans MS" pitchFamily="66" charset="0"/>
              </a:rPr>
              <a:t>Activity Sheet(s)</a:t>
            </a:r>
          </a:p>
          <a:p>
            <a:pPr>
              <a:buFont typeface="Arial" pitchFamily="34" charset="0"/>
              <a:buChar char="•"/>
            </a:pPr>
            <a:r>
              <a:rPr lang="en-US" sz="1700" dirty="0" smtClean="0">
                <a:latin typeface="Comic Sans MS" pitchFamily="66" charset="0"/>
              </a:rPr>
              <a:t>Sample Parent/Community Letter(s)</a:t>
            </a:r>
          </a:p>
          <a:p>
            <a:pPr>
              <a:buFont typeface="Arial" pitchFamily="34" charset="0"/>
              <a:buChar char="•"/>
            </a:pPr>
            <a:r>
              <a:rPr lang="en-US" sz="1700" dirty="0" smtClean="0">
                <a:latin typeface="Comic Sans MS" pitchFamily="66" charset="0"/>
              </a:rPr>
              <a:t>Other</a:t>
            </a:r>
          </a:p>
          <a:p>
            <a:pPr>
              <a:buNone/>
            </a:pPr>
            <a:r>
              <a:rPr lang="en-US" sz="1700" dirty="0" smtClean="0">
                <a:latin typeface="Comic Sans MS" pitchFamily="66" charset="0"/>
              </a:rPr>
              <a:t>Preparation</a:t>
            </a:r>
          </a:p>
          <a:p>
            <a:pPr>
              <a:buNone/>
            </a:pPr>
            <a:r>
              <a:rPr lang="en-US" sz="1700" dirty="0" smtClean="0">
                <a:latin typeface="Comic Sans MS" pitchFamily="66" charset="0"/>
              </a:rPr>
              <a:t>Description</a:t>
            </a:r>
          </a:p>
          <a:p>
            <a:pPr>
              <a:buFont typeface="Arial" pitchFamily="34" charset="0"/>
              <a:buChar char="•"/>
            </a:pPr>
            <a:r>
              <a:rPr lang="en-US" sz="1700" dirty="0" smtClean="0">
                <a:latin typeface="Comic Sans MS" pitchFamily="66" charset="0"/>
              </a:rPr>
              <a:t>Grouping:</a:t>
            </a:r>
          </a:p>
          <a:p>
            <a:pPr>
              <a:buNone/>
            </a:pPr>
            <a:r>
              <a:rPr lang="en-US" sz="1700" dirty="0" smtClean="0">
                <a:latin typeface="Comic Sans MS" pitchFamily="66" charset="0"/>
              </a:rPr>
              <a:t>Additional Information</a:t>
            </a:r>
          </a:p>
          <a:p>
            <a:pPr>
              <a:buFont typeface="Wingdings" pitchFamily="2" charset="2"/>
              <a:buChar char="ü"/>
            </a:pPr>
            <a:r>
              <a:rPr lang="en-US" sz="1700" dirty="0" smtClean="0">
                <a:latin typeface="Comic Sans MS" pitchFamily="66" charset="0"/>
              </a:rPr>
              <a:t>Physical Activity</a:t>
            </a:r>
          </a:p>
          <a:p>
            <a:pPr>
              <a:buFont typeface="Wingdings" pitchFamily="2" charset="2"/>
              <a:buChar char="ü"/>
            </a:pPr>
            <a:r>
              <a:rPr lang="en-US" sz="1700" dirty="0" smtClean="0">
                <a:latin typeface="Comic Sans MS" pitchFamily="66" charset="0"/>
              </a:rPr>
              <a:t>Physical Education</a:t>
            </a:r>
          </a:p>
          <a:p>
            <a:pPr>
              <a:buFont typeface="Wingdings" pitchFamily="2" charset="2"/>
              <a:buChar char="ü"/>
            </a:pPr>
            <a:r>
              <a:rPr lang="en-US" sz="1700" dirty="0" smtClean="0">
                <a:latin typeface="Comic Sans MS" pitchFamily="66" charset="0"/>
              </a:rPr>
              <a:t>Nutrition Education</a:t>
            </a:r>
          </a:p>
          <a:p>
            <a:pPr>
              <a:buFont typeface="Wingdings" pitchFamily="2" charset="2"/>
              <a:buChar char="ü"/>
            </a:pPr>
            <a:r>
              <a:rPr lang="en-US" sz="1700" dirty="0" smtClean="0">
                <a:latin typeface="Comic Sans MS" pitchFamily="66" charset="0"/>
              </a:rPr>
              <a:t>Linking Schools, Families, and the Community</a:t>
            </a:r>
          </a:p>
          <a:p>
            <a:pPr>
              <a:buNone/>
            </a:pPr>
            <a:endParaRPr lang="en-US" sz="1400" dirty="0" smtClean="0">
              <a:latin typeface="Comic Sans MS" pitchFamily="66" charset="0"/>
            </a:endParaRPr>
          </a:p>
          <a:p>
            <a:pPr>
              <a:buFont typeface="Arial" pitchFamily="34" charset="0"/>
              <a:buChar char="•"/>
            </a:pPr>
            <a:endParaRPr lang="en-US" sz="1400" dirty="0" smtClean="0">
              <a:latin typeface="Comic Sans MS" pitchFamily="66" charset="0"/>
            </a:endParaRPr>
          </a:p>
          <a:p>
            <a:pPr>
              <a:buNone/>
            </a:pPr>
            <a:endParaRPr lang="en-US" sz="1400" dirty="0" smtClean="0"/>
          </a:p>
        </p:txBody>
      </p:sp>
      <p:sp>
        <p:nvSpPr>
          <p:cNvPr id="3" name="Title 2"/>
          <p:cNvSpPr>
            <a:spLocks noGrp="1"/>
          </p:cNvSpPr>
          <p:nvPr>
            <p:ph type="title"/>
          </p:nvPr>
        </p:nvSpPr>
        <p:spPr>
          <a:xfrm>
            <a:off x="0" y="0"/>
            <a:ext cx="9144000" cy="1143000"/>
          </a:xfrm>
        </p:spPr>
        <p:txBody>
          <a:bodyPr>
            <a:noAutofit/>
          </a:bodyPr>
          <a:lstStyle/>
          <a:p>
            <a:r>
              <a:rPr lang="en-US" sz="2800" b="0" dirty="0" smtClean="0">
                <a:solidFill>
                  <a:srgbClr val="FF0000"/>
                </a:solidFill>
                <a:effectLst/>
                <a:latin typeface="Comic Sans MS" pitchFamily="66" charset="0"/>
              </a:rPr>
              <a:t>HANDOUT  </a:t>
            </a:r>
            <a:r>
              <a:rPr lang="en-US" sz="2400" b="0" dirty="0" smtClean="0">
                <a:solidFill>
                  <a:srgbClr val="FF0000"/>
                </a:solidFill>
                <a:effectLst/>
                <a:latin typeface="Comic Sans MS" pitchFamily="66" charset="0"/>
              </a:rPr>
              <a:t>Constructing Learning Strategies Template</a:t>
            </a:r>
            <a:endParaRPr lang="en-US" sz="2400" b="0" dirty="0">
              <a:solidFill>
                <a:srgbClr val="FF0000"/>
              </a:solidFill>
              <a:effectLst/>
              <a:latin typeface="Comic Sans MS" pitchFamily="66" charset="0"/>
            </a:endParaRPr>
          </a:p>
        </p:txBody>
      </p:sp>
      <p:pic>
        <p:nvPicPr>
          <p:cNvPr id="6" name="Picture 4" descr="C:\Users\Buss\AppData\Local\Microsoft\Windows\Temporary Internet Files\Content.IE5\XFZXYF9P\MCj04375550000[1].wmf"/>
          <p:cNvPicPr>
            <a:picLocks noChangeAspect="1" noChangeArrowheads="1"/>
          </p:cNvPicPr>
          <p:nvPr/>
        </p:nvPicPr>
        <p:blipFill>
          <a:blip r:embed="rId2" cstate="print"/>
          <a:srcRect/>
          <a:stretch>
            <a:fillRect/>
          </a:stretch>
        </p:blipFill>
        <p:spPr bwMode="auto">
          <a:xfrm>
            <a:off x="3048000" y="1981200"/>
            <a:ext cx="1066800" cy="838200"/>
          </a:xfrm>
          <a:prstGeom prst="rect">
            <a:avLst/>
          </a:prstGeom>
          <a:noFill/>
        </p:spPr>
      </p:pic>
      <p:pic>
        <p:nvPicPr>
          <p:cNvPr id="7" name="Picture 1" descr="C:\Users\Buss\AppData\Local\Microsoft\Windows\Temporary Internet Files\Content.IE5\XFZXYF9P\MCj04379880000[1].wmf"/>
          <p:cNvPicPr>
            <a:picLocks noChangeAspect="1" noChangeArrowheads="1"/>
          </p:cNvPicPr>
          <p:nvPr/>
        </p:nvPicPr>
        <p:blipFill>
          <a:blip r:embed="rId3" cstate="print"/>
          <a:srcRect/>
          <a:stretch>
            <a:fillRect/>
          </a:stretch>
        </p:blipFill>
        <p:spPr bwMode="auto">
          <a:xfrm>
            <a:off x="2667000" y="4495800"/>
            <a:ext cx="1295400" cy="9144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6084" name="Picture 4" descr="BSAFE"/>
          <p:cNvPicPr>
            <a:picLocks noChangeAspect="1" noChangeArrowheads="1"/>
          </p:cNvPicPr>
          <p:nvPr/>
        </p:nvPicPr>
        <p:blipFill>
          <a:blip r:embed="rId2" cstate="print"/>
          <a:srcRect/>
          <a:stretch>
            <a:fillRect/>
          </a:stretch>
        </p:blipFill>
        <p:spPr bwMode="auto">
          <a:xfrm>
            <a:off x="457200" y="1143000"/>
            <a:ext cx="2190750" cy="1600200"/>
          </a:xfrm>
          <a:prstGeom prst="rect">
            <a:avLst/>
          </a:prstGeom>
          <a:noFill/>
        </p:spPr>
      </p:pic>
      <p:sp>
        <p:nvSpPr>
          <p:cNvPr id="46086" name="Rectangle 6"/>
          <p:cNvSpPr>
            <a:spLocks noChangeArrowheads="1"/>
          </p:cNvSpPr>
          <p:nvPr/>
        </p:nvSpPr>
        <p:spPr bwMode="auto">
          <a:xfrm>
            <a:off x="2627472" y="1219200"/>
            <a:ext cx="6516528" cy="156966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Physical and Nutrition Education</a:t>
            </a:r>
            <a:r>
              <a:rPr kumimoji="0" lang="en-US" sz="3200" b="0" i="0" u="none" strike="noStrike" cap="none" normalizeH="0" dirty="0" smtClean="0">
                <a:ln>
                  <a:noFill/>
                </a:ln>
                <a:solidFill>
                  <a:schemeClr val="tx1"/>
                </a:solidFill>
                <a:effectLst/>
                <a:latin typeface="Comic Sans MS" pitchFamily="66" charset="0"/>
                <a:ea typeface="Times New Roman" pitchFamily="18" charset="0"/>
                <a:cs typeface="Times New Roman" pitchFamily="18" charset="0"/>
              </a:rPr>
              <a:t> </a:t>
            </a:r>
          </a:p>
          <a:p>
            <a:pPr marL="0" marR="0" lvl="0" indent="0"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Linking schools, families, and </a:t>
            </a:r>
          </a:p>
          <a:p>
            <a:pPr marL="0" marR="0" lvl="0" indent="0"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the community</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TextBox 7"/>
          <p:cNvSpPr txBox="1"/>
          <p:nvPr/>
        </p:nvSpPr>
        <p:spPr>
          <a:xfrm>
            <a:off x="762000" y="3124200"/>
            <a:ext cx="8207696" cy="2062103"/>
          </a:xfrm>
          <a:prstGeom prst="rect">
            <a:avLst/>
          </a:prstGeom>
          <a:noFill/>
        </p:spPr>
        <p:txBody>
          <a:bodyPr wrap="none" rtlCol="0">
            <a:spAutoFit/>
          </a:bodyPr>
          <a:lstStyle/>
          <a:p>
            <a:r>
              <a:rPr lang="en-US" sz="1200" dirty="0" smtClean="0"/>
              <a:t>WELLNESS</a:t>
            </a:r>
          </a:p>
          <a:p>
            <a:r>
              <a:rPr lang="en-US" sz="800" dirty="0" smtClean="0"/>
              <a:t>Childhood obesity has become a national concern.  Overweight children are experiencing physical and emotional physical and emotional ramifications that are affecting </a:t>
            </a:r>
          </a:p>
          <a:p>
            <a:r>
              <a:rPr lang="en-US" sz="800" dirty="0" smtClean="0"/>
              <a:t>their current and future health.  Two key culprits have been identified as to reasons why childhood obesity is on the rise—</a:t>
            </a:r>
          </a:p>
          <a:p>
            <a:endParaRPr lang="en-US" sz="1200" dirty="0" smtClean="0"/>
          </a:p>
          <a:p>
            <a:r>
              <a:rPr lang="en-US" sz="1200" dirty="0" smtClean="0"/>
              <a:t>PHYSICAL EDUCATION </a:t>
            </a:r>
          </a:p>
          <a:p>
            <a:r>
              <a:rPr lang="en-US" sz="800" dirty="0" smtClean="0"/>
              <a:t>Years ago, Physical Education was a sports promotion curriculum.  However, major changes are erupting to transform the focus to self-improvement rather than being </a:t>
            </a:r>
          </a:p>
          <a:p>
            <a:r>
              <a:rPr lang="en-US" sz="800" dirty="0" smtClean="0"/>
              <a:t>the best in a sport.    My ultimate goal for your child’s experience in Physical Education is that they develop the skills and attitudes to enjoy participating in lifelong</a:t>
            </a:r>
          </a:p>
          <a:p>
            <a:r>
              <a:rPr lang="en-US" sz="800" dirty="0" smtClean="0"/>
              <a:t> physical activity.   In order for your child to adopt a healthy and physically active </a:t>
            </a:r>
          </a:p>
          <a:p>
            <a:endParaRPr lang="en-US" sz="1200" dirty="0" smtClean="0"/>
          </a:p>
          <a:p>
            <a:r>
              <a:rPr lang="en-US" sz="1200" dirty="0" smtClean="0"/>
              <a:t>NUTRITION EDUCATION</a:t>
            </a:r>
          </a:p>
          <a:p>
            <a:r>
              <a:rPr lang="en-US" sz="800" dirty="0" smtClean="0"/>
              <a:t>A unique program I am using to implement nutrition education into my existing physical education curriculum </a:t>
            </a:r>
          </a:p>
          <a:p>
            <a:r>
              <a:rPr lang="en-US" sz="800" dirty="0" smtClean="0"/>
              <a:t>is entitled the bSAFE </a:t>
            </a:r>
            <a:r>
              <a:rPr lang="en-US" sz="800" dirty="0" err="1" smtClean="0"/>
              <a:t>bFIT</a:t>
            </a:r>
            <a:r>
              <a:rPr lang="en-US" sz="800" dirty="0" smtClean="0"/>
              <a:t>! Program for kids.    Portions of both the physical and nutrition education curriculums are</a:t>
            </a:r>
          </a:p>
          <a:p>
            <a:endParaRPr lang="en-US" sz="1200" dirty="0"/>
          </a:p>
        </p:txBody>
      </p:sp>
      <p:sp>
        <p:nvSpPr>
          <p:cNvPr id="46087" name="Rectangle 7"/>
          <p:cNvSpPr>
            <a:spLocks noChangeArrowheads="1"/>
          </p:cNvSpPr>
          <p:nvPr/>
        </p:nvSpPr>
        <p:spPr bwMode="auto">
          <a:xfrm>
            <a:off x="3657600" y="5181600"/>
            <a:ext cx="5158785" cy="87716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We” can make a positive difference in your child’s life when</a:t>
            </a:r>
          </a:p>
          <a:p>
            <a:pPr marL="0" marR="0" lvl="0" indent="0" algn="just" defTabSz="914400" rtl="0" eaLnBrk="1" fontAlgn="base" latinLnBrk="0" hangingPunct="1">
              <a:lnSpc>
                <a:spcPct val="100000"/>
              </a:lnSpc>
              <a:spcBef>
                <a:spcPct val="0"/>
              </a:spcBef>
              <a:spcAft>
                <a:spcPct val="0"/>
              </a:spcAft>
              <a:buClrTx/>
              <a:buSzTx/>
              <a:buFontTx/>
              <a:buNone/>
              <a:tabLst/>
            </a:pPr>
            <a:r>
              <a:rPr lang="en-US" sz="1400" dirty="0" smtClean="0">
                <a:ea typeface="Times New Roman" pitchFamily="18" charset="0"/>
                <a:cs typeface="Times New Roman" pitchFamily="18" charset="0"/>
              </a:rPr>
              <a:t>                              </a:t>
            </a:r>
            <a:r>
              <a:rPr kumimoji="0" lang="en-US" sz="14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“we” work together!</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Let’s be safe and be fit!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6088" name="Picture 8" descr="Watermelon"/>
          <p:cNvPicPr>
            <a:picLocks noChangeAspect="1" noChangeArrowheads="1"/>
          </p:cNvPicPr>
          <p:nvPr/>
        </p:nvPicPr>
        <p:blipFill>
          <a:blip r:embed="rId3" cstate="print"/>
          <a:srcRect/>
          <a:stretch>
            <a:fillRect/>
          </a:stretch>
        </p:blipFill>
        <p:spPr bwMode="auto">
          <a:xfrm>
            <a:off x="2362200" y="5105400"/>
            <a:ext cx="1400175" cy="1162050"/>
          </a:xfrm>
          <a:prstGeom prst="rect">
            <a:avLst/>
          </a:prstGeom>
          <a:noFill/>
          <a:ln w="9525">
            <a:noFill/>
            <a:miter lim="800000"/>
            <a:headEnd/>
            <a:tailEnd/>
          </a:ln>
        </p:spPr>
      </p:pic>
      <p:sp>
        <p:nvSpPr>
          <p:cNvPr id="9" name="TextBox 8"/>
          <p:cNvSpPr txBox="1"/>
          <p:nvPr/>
        </p:nvSpPr>
        <p:spPr>
          <a:xfrm>
            <a:off x="0" y="0"/>
            <a:ext cx="8839200" cy="830997"/>
          </a:xfrm>
          <a:prstGeom prst="rect">
            <a:avLst/>
          </a:prstGeom>
          <a:noFill/>
        </p:spPr>
        <p:txBody>
          <a:bodyPr wrap="square" rtlCol="0">
            <a:spAutoFit/>
          </a:bodyPr>
          <a:lstStyle/>
          <a:p>
            <a:r>
              <a:rPr lang="en-US" sz="4800" dirty="0" smtClean="0"/>
              <a:t>bSAFE </a:t>
            </a:r>
            <a:r>
              <a:rPr lang="en-US" sz="4800" dirty="0" err="1" smtClean="0"/>
              <a:t>bFIT</a:t>
            </a:r>
            <a:r>
              <a:rPr lang="en-US" sz="4800" dirty="0" smtClean="0"/>
              <a:t>! NEWSLETTERS</a:t>
            </a:r>
            <a:endParaRPr lang="en-US" sz="4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600" y="5867400"/>
            <a:ext cx="8915400" cy="338554"/>
          </a:xfrm>
          <a:prstGeom prst="rect">
            <a:avLst/>
          </a:prstGeom>
          <a:noFill/>
        </p:spPr>
        <p:txBody>
          <a:bodyPr wrap="square" rtlCol="0">
            <a:spAutoFit/>
          </a:bodyPr>
          <a:lstStyle/>
          <a:p>
            <a:pPr algn="ctr"/>
            <a:r>
              <a:rPr lang="en-US" sz="1600" dirty="0" smtClean="0"/>
              <a:t>All educational tools range $139 to $179</a:t>
            </a:r>
            <a:endParaRPr lang="en-US" sz="1600" dirty="0"/>
          </a:p>
        </p:txBody>
      </p:sp>
      <p:pic>
        <p:nvPicPr>
          <p:cNvPr id="41993" name="Picture 9" descr="S&amp;S Worldwide">
            <a:hlinkClick r:id="rId2"/>
          </p:cNvPr>
          <p:cNvPicPr>
            <a:picLocks noChangeAspect="1" noChangeArrowheads="1"/>
          </p:cNvPicPr>
          <p:nvPr/>
        </p:nvPicPr>
        <p:blipFill>
          <a:blip r:embed="rId3" cstate="print"/>
          <a:srcRect/>
          <a:stretch>
            <a:fillRect/>
          </a:stretch>
        </p:blipFill>
        <p:spPr bwMode="auto">
          <a:xfrm>
            <a:off x="228600" y="3733800"/>
            <a:ext cx="2324100" cy="828675"/>
          </a:xfrm>
          <a:prstGeom prst="rect">
            <a:avLst/>
          </a:prstGeom>
          <a:noFill/>
        </p:spPr>
      </p:pic>
      <p:pic>
        <p:nvPicPr>
          <p:cNvPr id="41995" name="Picture 11" descr="http://www.sportime.com/images/logo.gif"/>
          <p:cNvPicPr>
            <a:picLocks noChangeAspect="1" noChangeArrowheads="1"/>
          </p:cNvPicPr>
          <p:nvPr/>
        </p:nvPicPr>
        <p:blipFill>
          <a:blip r:embed="rId4" cstate="print"/>
          <a:srcRect/>
          <a:stretch>
            <a:fillRect/>
          </a:stretch>
        </p:blipFill>
        <p:spPr bwMode="auto">
          <a:xfrm>
            <a:off x="4953000" y="4724400"/>
            <a:ext cx="1981200" cy="638175"/>
          </a:xfrm>
          <a:prstGeom prst="rect">
            <a:avLst/>
          </a:prstGeom>
          <a:noFill/>
        </p:spPr>
      </p:pic>
      <p:pic>
        <p:nvPicPr>
          <p:cNvPr id="42001" name="Picture 17" descr="Browse Catalog">
            <a:hlinkClick r:id="rId5"/>
          </p:cNvPr>
          <p:cNvPicPr>
            <a:picLocks noChangeAspect="1" noChangeArrowheads="1"/>
          </p:cNvPicPr>
          <p:nvPr/>
        </p:nvPicPr>
        <p:blipFill>
          <a:blip r:embed="rId6" cstate="print"/>
          <a:srcRect/>
          <a:stretch>
            <a:fillRect/>
          </a:stretch>
        </p:blipFill>
        <p:spPr bwMode="auto">
          <a:xfrm>
            <a:off x="7315200" y="3886200"/>
            <a:ext cx="1266825" cy="1647825"/>
          </a:xfrm>
          <a:prstGeom prst="rect">
            <a:avLst/>
          </a:prstGeom>
          <a:noFill/>
        </p:spPr>
      </p:pic>
      <p:pic>
        <p:nvPicPr>
          <p:cNvPr id="42003" name="Picture 19" descr="http://www.enasco.com/images/logo_2007.jpg">
            <a:hlinkClick r:id="rId7"/>
          </p:cNvPr>
          <p:cNvPicPr>
            <a:picLocks noChangeAspect="1" noChangeArrowheads="1"/>
          </p:cNvPicPr>
          <p:nvPr/>
        </p:nvPicPr>
        <p:blipFill>
          <a:blip r:embed="rId8" cstate="print"/>
          <a:srcRect/>
          <a:stretch>
            <a:fillRect/>
          </a:stretch>
        </p:blipFill>
        <p:spPr bwMode="auto">
          <a:xfrm>
            <a:off x="685800" y="4648200"/>
            <a:ext cx="1600200" cy="647700"/>
          </a:xfrm>
          <a:prstGeom prst="rect">
            <a:avLst/>
          </a:prstGeom>
          <a:noFill/>
        </p:spPr>
      </p:pic>
      <p:pic>
        <p:nvPicPr>
          <p:cNvPr id="42005" name="Picture 21" descr="Logo">
            <a:hlinkClick r:id="rId9"/>
          </p:cNvPr>
          <p:cNvPicPr>
            <a:picLocks noChangeAspect="1" noChangeArrowheads="1"/>
          </p:cNvPicPr>
          <p:nvPr/>
        </p:nvPicPr>
        <p:blipFill>
          <a:blip r:embed="rId10" cstate="print"/>
          <a:srcRect/>
          <a:stretch>
            <a:fillRect/>
          </a:stretch>
        </p:blipFill>
        <p:spPr bwMode="auto">
          <a:xfrm>
            <a:off x="3124200" y="4572000"/>
            <a:ext cx="1295400" cy="752476"/>
          </a:xfrm>
          <a:prstGeom prst="rect">
            <a:avLst/>
          </a:prstGeom>
          <a:noFill/>
        </p:spPr>
      </p:pic>
      <p:pic>
        <p:nvPicPr>
          <p:cNvPr id="42007" name="Picture 23" descr="eID=/flyercode=/WEBSRC=">
            <a:hlinkClick r:id="rId11"/>
          </p:cNvPr>
          <p:cNvPicPr>
            <a:picLocks noChangeAspect="1" noChangeArrowheads="1"/>
          </p:cNvPicPr>
          <p:nvPr/>
        </p:nvPicPr>
        <p:blipFill>
          <a:blip r:embed="rId12" cstate="print"/>
          <a:srcRect/>
          <a:stretch>
            <a:fillRect/>
          </a:stretch>
        </p:blipFill>
        <p:spPr bwMode="auto">
          <a:xfrm>
            <a:off x="5029200" y="3886200"/>
            <a:ext cx="1905000" cy="609600"/>
          </a:xfrm>
          <a:prstGeom prst="rect">
            <a:avLst/>
          </a:prstGeom>
          <a:noFill/>
        </p:spPr>
      </p:pic>
      <p:sp>
        <p:nvSpPr>
          <p:cNvPr id="19" name="TextBox 18"/>
          <p:cNvSpPr txBox="1"/>
          <p:nvPr/>
        </p:nvSpPr>
        <p:spPr>
          <a:xfrm>
            <a:off x="2743200" y="3810000"/>
            <a:ext cx="2362200" cy="646331"/>
          </a:xfrm>
          <a:prstGeom prst="rect">
            <a:avLst/>
          </a:prstGeom>
          <a:noFill/>
        </p:spPr>
        <p:txBody>
          <a:bodyPr wrap="square" rtlCol="0">
            <a:spAutoFit/>
          </a:bodyPr>
          <a:lstStyle/>
          <a:p>
            <a:r>
              <a:rPr lang="en-US" sz="3600" b="1" dirty="0" smtClean="0">
                <a:ln>
                  <a:solidFill>
                    <a:schemeClr val="tx1"/>
                  </a:solidFill>
                </a:ln>
                <a:solidFill>
                  <a:srgbClr val="FF0000"/>
                </a:solidFill>
              </a:rPr>
              <a:t>GOPHER</a:t>
            </a:r>
            <a:endParaRPr lang="en-US" sz="3600" b="1" dirty="0">
              <a:ln>
                <a:solidFill>
                  <a:schemeClr val="tx1"/>
                </a:solidFill>
              </a:ln>
              <a:solidFill>
                <a:srgbClr val="FF0000"/>
              </a:solidFill>
            </a:endParaRPr>
          </a:p>
        </p:txBody>
      </p:sp>
      <p:sp>
        <p:nvSpPr>
          <p:cNvPr id="11" name="TextBox 10"/>
          <p:cNvSpPr txBox="1"/>
          <p:nvPr/>
        </p:nvSpPr>
        <p:spPr>
          <a:xfrm>
            <a:off x="228600" y="1"/>
            <a:ext cx="8610600" cy="3785652"/>
          </a:xfrm>
          <a:prstGeom prst="rect">
            <a:avLst/>
          </a:prstGeom>
          <a:noFill/>
        </p:spPr>
        <p:txBody>
          <a:bodyPr wrap="square" rtlCol="0">
            <a:spAutoFit/>
          </a:bodyPr>
          <a:lstStyle/>
          <a:p>
            <a:pPr algn="ctr"/>
            <a:r>
              <a:rPr lang="en-US" b="1" dirty="0" smtClean="0"/>
              <a:t>CONTACT INFORMATION</a:t>
            </a:r>
          </a:p>
          <a:p>
            <a:endParaRPr lang="en-US" sz="2000" dirty="0" smtClean="0"/>
          </a:p>
          <a:p>
            <a:r>
              <a:rPr lang="en-US" sz="2000" dirty="0" err="1" smtClean="0"/>
              <a:t>Renae</a:t>
            </a:r>
            <a:r>
              <a:rPr lang="en-US" sz="2000" dirty="0" smtClean="0"/>
              <a:t> Buss</a:t>
            </a:r>
          </a:p>
          <a:p>
            <a:r>
              <a:rPr lang="en-US" sz="2000" dirty="0" smtClean="0"/>
              <a:t>www.bsafebfit.com/contact us</a:t>
            </a:r>
          </a:p>
          <a:p>
            <a:r>
              <a:rPr lang="en-US" sz="2000" dirty="0" smtClean="0"/>
              <a:t>712.546.6005</a:t>
            </a:r>
          </a:p>
          <a:p>
            <a:endParaRPr lang="en-US" sz="2000" dirty="0" smtClean="0"/>
          </a:p>
          <a:p>
            <a:r>
              <a:rPr lang="en-US" sz="2000" dirty="0" smtClean="0"/>
              <a:t>Order online </a:t>
            </a:r>
          </a:p>
          <a:p>
            <a:r>
              <a:rPr lang="en-US" sz="2000" dirty="0" smtClean="0"/>
              <a:t>www.strikersportsllc.com</a:t>
            </a:r>
          </a:p>
          <a:p>
            <a:r>
              <a:rPr lang="en-US" sz="2000" dirty="0" smtClean="0"/>
              <a:t>321.253.3551 </a:t>
            </a:r>
          </a:p>
          <a:p>
            <a:endParaRPr lang="en-US" sz="2000" dirty="0" smtClean="0"/>
          </a:p>
          <a:p>
            <a:r>
              <a:rPr lang="en-US" sz="2000" dirty="0" smtClean="0"/>
              <a:t>Catalogs</a:t>
            </a:r>
            <a:endParaRPr lang="en-US" sz="2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6" descr="C:\Documents and Settings\Buss Family\Desktop\Power point picture\kids.JPG"/>
          <p:cNvPicPr>
            <a:picLocks noChangeAspect="1" noChangeArrowheads="1"/>
          </p:cNvPicPr>
          <p:nvPr/>
        </p:nvPicPr>
        <p:blipFill>
          <a:blip r:embed="rId2" cstate="print"/>
          <a:srcRect/>
          <a:stretch>
            <a:fillRect/>
          </a:stretch>
        </p:blipFill>
        <p:spPr bwMode="auto">
          <a:xfrm>
            <a:off x="381000" y="2209800"/>
            <a:ext cx="2819400" cy="2286000"/>
          </a:xfrm>
          <a:prstGeom prst="rect">
            <a:avLst/>
          </a:prstGeom>
          <a:noFill/>
          <a:ln w="9525">
            <a:noFill/>
            <a:miter lim="800000"/>
            <a:headEnd/>
            <a:tailEnd/>
          </a:ln>
        </p:spPr>
      </p:pic>
      <p:sp>
        <p:nvSpPr>
          <p:cNvPr id="7" name="TextBox 6"/>
          <p:cNvSpPr txBox="1"/>
          <p:nvPr/>
        </p:nvSpPr>
        <p:spPr>
          <a:xfrm>
            <a:off x="0" y="0"/>
            <a:ext cx="9144000" cy="2215991"/>
          </a:xfrm>
          <a:prstGeom prst="rect">
            <a:avLst/>
          </a:prstGeom>
          <a:noFill/>
        </p:spPr>
        <p:txBody>
          <a:bodyPr wrap="square" rtlCol="0">
            <a:spAutoFit/>
          </a:bodyPr>
          <a:lstStyle/>
          <a:p>
            <a:pPr algn="ctr"/>
            <a:r>
              <a:rPr lang="en-US" sz="6600" b="1" dirty="0" smtClean="0"/>
              <a:t>MEANS TO AN END</a:t>
            </a:r>
          </a:p>
          <a:p>
            <a:r>
              <a:rPr lang="en-US" sz="3600" dirty="0" smtClean="0"/>
              <a:t>PHYSICAL EDUCATORS ATTACKING CHILDHOOD OBESTITY</a:t>
            </a:r>
            <a:endParaRPr lang="en-US" sz="3600" dirty="0"/>
          </a:p>
        </p:txBody>
      </p:sp>
      <p:sp>
        <p:nvSpPr>
          <p:cNvPr id="8" name="TextBox 7"/>
          <p:cNvSpPr txBox="1"/>
          <p:nvPr/>
        </p:nvSpPr>
        <p:spPr>
          <a:xfrm>
            <a:off x="3150051" y="2514600"/>
            <a:ext cx="5993949" cy="1631216"/>
          </a:xfrm>
          <a:prstGeom prst="rect">
            <a:avLst/>
          </a:prstGeom>
          <a:noFill/>
        </p:spPr>
        <p:txBody>
          <a:bodyPr wrap="square" rtlCol="0">
            <a:spAutoFit/>
          </a:bodyPr>
          <a:lstStyle/>
          <a:p>
            <a:pPr>
              <a:buFont typeface="Arial" pitchFamily="34" charset="0"/>
              <a:buChar char="•"/>
            </a:pPr>
            <a:r>
              <a:rPr lang="en-US" sz="2000" dirty="0" smtClean="0"/>
              <a:t>Implement </a:t>
            </a:r>
            <a:r>
              <a:rPr lang="en-US" sz="2000" dirty="0" smtClean="0">
                <a:solidFill>
                  <a:srgbClr val="00B0F0"/>
                </a:solidFill>
              </a:rPr>
              <a:t>Nutrition</a:t>
            </a:r>
            <a:r>
              <a:rPr lang="en-US" sz="2000" dirty="0" smtClean="0"/>
              <a:t> into </a:t>
            </a:r>
            <a:r>
              <a:rPr lang="en-US" sz="2000" dirty="0" smtClean="0">
                <a:solidFill>
                  <a:srgbClr val="00B0F0"/>
                </a:solidFill>
              </a:rPr>
              <a:t>Physical</a:t>
            </a:r>
            <a:r>
              <a:rPr lang="en-US" sz="2000" dirty="0" smtClean="0"/>
              <a:t> Education</a:t>
            </a:r>
          </a:p>
          <a:p>
            <a:pPr>
              <a:buFont typeface="Arial" pitchFamily="34" charset="0"/>
              <a:buChar char="•"/>
            </a:pPr>
            <a:r>
              <a:rPr lang="en-US" sz="2000" u="sng" dirty="0" smtClean="0"/>
              <a:t>One</a:t>
            </a:r>
            <a:r>
              <a:rPr lang="en-US" sz="2000" dirty="0" smtClean="0"/>
              <a:t> resource teaching </a:t>
            </a:r>
            <a:r>
              <a:rPr lang="en-US" sz="2000" u="sng" dirty="0" smtClean="0"/>
              <a:t>both</a:t>
            </a:r>
            <a:r>
              <a:rPr lang="en-US" sz="2000" dirty="0" smtClean="0"/>
              <a:t> </a:t>
            </a:r>
            <a:r>
              <a:rPr lang="en-US" sz="2000" dirty="0" smtClean="0">
                <a:solidFill>
                  <a:srgbClr val="00B0F0"/>
                </a:solidFill>
              </a:rPr>
              <a:t>physical</a:t>
            </a:r>
            <a:r>
              <a:rPr lang="en-US" sz="2000" dirty="0" smtClean="0"/>
              <a:t> and </a:t>
            </a:r>
          </a:p>
          <a:p>
            <a:r>
              <a:rPr lang="en-US" sz="2000" dirty="0" smtClean="0"/>
              <a:t>  </a:t>
            </a:r>
            <a:r>
              <a:rPr lang="en-US" sz="2000" dirty="0" smtClean="0">
                <a:solidFill>
                  <a:srgbClr val="00B0F0"/>
                </a:solidFill>
              </a:rPr>
              <a:t>nutrition</a:t>
            </a:r>
            <a:r>
              <a:rPr lang="en-US" sz="2000" dirty="0" smtClean="0"/>
              <a:t> education</a:t>
            </a:r>
          </a:p>
          <a:p>
            <a:pPr>
              <a:buFont typeface="Arial" pitchFamily="34" charset="0"/>
              <a:buChar char="•"/>
            </a:pPr>
            <a:r>
              <a:rPr lang="en-US" sz="2000" dirty="0" smtClean="0"/>
              <a:t>Puts School Wellness Policy language into action</a:t>
            </a:r>
          </a:p>
          <a:p>
            <a:endParaRPr lang="en-US" sz="2000" dirty="0"/>
          </a:p>
        </p:txBody>
      </p:sp>
      <p:sp>
        <p:nvSpPr>
          <p:cNvPr id="9" name="TextBox 8"/>
          <p:cNvSpPr txBox="1"/>
          <p:nvPr/>
        </p:nvSpPr>
        <p:spPr>
          <a:xfrm>
            <a:off x="1112634" y="5181600"/>
            <a:ext cx="8031366" cy="1323439"/>
          </a:xfrm>
          <a:prstGeom prst="rect">
            <a:avLst/>
          </a:prstGeom>
          <a:noFill/>
        </p:spPr>
        <p:txBody>
          <a:bodyPr wrap="none" rtlCol="0">
            <a:spAutoFit/>
          </a:bodyPr>
          <a:lstStyle/>
          <a:p>
            <a:pPr>
              <a:buFont typeface="Wingdings" pitchFamily="2" charset="2"/>
              <a:buChar char="ü"/>
            </a:pPr>
            <a:r>
              <a:rPr lang="en-US" dirty="0" smtClean="0"/>
              <a:t>Decreasing Childhood Obesity</a:t>
            </a:r>
          </a:p>
          <a:p>
            <a:pPr lvl="3">
              <a:buFont typeface="Wingdings" pitchFamily="2" charset="2"/>
              <a:buChar char="ü"/>
            </a:pPr>
            <a:r>
              <a:rPr lang="en-US" dirty="0" smtClean="0"/>
              <a:t> Optimizing Academic</a:t>
            </a:r>
            <a:endParaRPr lang="en-US" dirty="0"/>
          </a:p>
        </p:txBody>
      </p:sp>
      <p:sp>
        <p:nvSpPr>
          <p:cNvPr id="10" name="TextBox 9"/>
          <p:cNvSpPr txBox="1"/>
          <p:nvPr/>
        </p:nvSpPr>
        <p:spPr>
          <a:xfrm>
            <a:off x="1981200" y="4572000"/>
            <a:ext cx="6324600" cy="615553"/>
          </a:xfrm>
          <a:prstGeom prst="rect">
            <a:avLst/>
          </a:prstGeom>
          <a:noFill/>
        </p:spPr>
        <p:txBody>
          <a:bodyPr wrap="square" rtlCol="0">
            <a:spAutoFit/>
          </a:bodyPr>
          <a:lstStyle/>
          <a:p>
            <a:r>
              <a:rPr lang="en-US" sz="3400" dirty="0" smtClean="0">
                <a:solidFill>
                  <a:srgbClr val="00B0F0"/>
                </a:solidFill>
              </a:rPr>
              <a:t>bSAFE bFIT! is a perfect fit!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checkerboard(across)">
                                      <p:cBhvr>
                                        <p:cTn id="7" dur="500"/>
                                        <p:tgtEl>
                                          <p:spTgt spid="8">
                                            <p:txEl>
                                              <p:pRg st="1" end="1"/>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checkerboard(across)">
                                      <p:cBhvr>
                                        <p:cTn id="10" dur="500"/>
                                        <p:tgtEl>
                                          <p:spTgt spid="8">
                                            <p:txEl>
                                              <p:pRg st="0" end="0"/>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checkerboard(across)">
                                      <p:cBhvr>
                                        <p:cTn id="13" dur="500"/>
                                        <p:tgtEl>
                                          <p:spTgt spid="8">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checkerboard(across)">
                                      <p:cBhvr>
                                        <p:cTn id="16" dur="500"/>
                                        <p:tgtEl>
                                          <p:spTgt spid="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7" presetClass="entr" presetSubtype="4"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9877" y="381000"/>
            <a:ext cx="6776214" cy="4462760"/>
          </a:xfrm>
          <a:prstGeom prst="rect">
            <a:avLst/>
          </a:prstGeom>
          <a:noFill/>
        </p:spPr>
        <p:txBody>
          <a:bodyPr wrap="none" rtlCol="0">
            <a:spAutoFit/>
          </a:bodyPr>
          <a:lstStyle/>
          <a:p>
            <a:pPr algn="ctr"/>
            <a:endParaRPr lang="en-US" sz="2000" dirty="0" smtClean="0">
              <a:solidFill>
                <a:srgbClr val="00B0F0"/>
              </a:solidFill>
            </a:endParaRPr>
          </a:p>
          <a:p>
            <a:pPr algn="ctr"/>
            <a:r>
              <a:rPr lang="en-US" sz="9600" dirty="0" smtClean="0">
                <a:solidFill>
                  <a:srgbClr val="00B0F0"/>
                </a:solidFill>
              </a:rPr>
              <a:t>ACTIVITY</a:t>
            </a:r>
          </a:p>
          <a:p>
            <a:pPr algn="ctr"/>
            <a:r>
              <a:rPr lang="en-US" sz="9600" dirty="0" smtClean="0">
                <a:solidFill>
                  <a:srgbClr val="00B0F0"/>
                </a:solidFill>
              </a:rPr>
              <a:t>TIME!</a:t>
            </a:r>
          </a:p>
          <a:p>
            <a:endParaRPr lang="en-US" sz="7200" dirty="0" smtClean="0">
              <a:solidFill>
                <a:srgbClr val="00B050"/>
              </a:solidFill>
            </a:endParaRPr>
          </a:p>
        </p:txBody>
      </p:sp>
      <p:pic>
        <p:nvPicPr>
          <p:cNvPr id="46082" name="Picture 2" descr="C:\Users\Buss\Documents\Brian Folder\2009 update\EPS FILES\food pyramid.eps"/>
          <p:cNvPicPr>
            <a:picLocks noChangeAspect="1" noChangeArrowheads="1"/>
          </p:cNvPicPr>
          <p:nvPr/>
        </p:nvPicPr>
        <p:blipFill>
          <a:blip r:embed="rId2" cstate="print"/>
          <a:srcRect/>
          <a:stretch>
            <a:fillRect/>
          </a:stretch>
        </p:blipFill>
        <p:spPr bwMode="auto">
          <a:xfrm>
            <a:off x="5562600" y="3124200"/>
            <a:ext cx="3200400" cy="2438400"/>
          </a:xfrm>
          <a:prstGeom prst="rect">
            <a:avLst/>
          </a:prstGeom>
          <a:noFill/>
        </p:spPr>
      </p:pic>
      <p:pic>
        <p:nvPicPr>
          <p:cNvPr id="46083" name="Picture 3" descr="C:\Users\Buss\Documents\Brian Folder\2009 update\EPS FILES\water.eps"/>
          <p:cNvPicPr>
            <a:picLocks noChangeAspect="1" noChangeArrowheads="1"/>
          </p:cNvPicPr>
          <p:nvPr/>
        </p:nvPicPr>
        <p:blipFill>
          <a:blip r:embed="rId3" cstate="print"/>
          <a:srcRect/>
          <a:stretch>
            <a:fillRect/>
          </a:stretch>
        </p:blipFill>
        <p:spPr bwMode="auto">
          <a:xfrm>
            <a:off x="1066800" y="3581400"/>
            <a:ext cx="2286000" cy="18669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28600"/>
            <a:ext cx="8229600" cy="6019800"/>
          </a:xfrm>
        </p:spPr>
        <p:txBody>
          <a:bodyPr>
            <a:noAutofit/>
          </a:bodyPr>
          <a:lstStyle/>
          <a:p>
            <a:pPr algn="ctr"/>
            <a:r>
              <a:rPr lang="en-US" sz="5400" b="0" u="sng" dirty="0" smtClean="0">
                <a:latin typeface="Comic Sans MS" pitchFamily="66" charset="0"/>
              </a:rPr>
              <a:t>ONE</a:t>
            </a:r>
            <a:r>
              <a:rPr lang="en-US" sz="5400" b="0" dirty="0" smtClean="0">
                <a:latin typeface="Comic Sans MS" pitchFamily="66" charset="0"/>
              </a:rPr>
              <a:t> RESOURCE </a:t>
            </a:r>
            <a:br>
              <a:rPr lang="en-US" sz="5400" b="0" dirty="0" smtClean="0">
                <a:latin typeface="Comic Sans MS" pitchFamily="66" charset="0"/>
              </a:rPr>
            </a:br>
            <a:r>
              <a:rPr lang="en-US" sz="5400" b="0" dirty="0" smtClean="0">
                <a:latin typeface="Comic Sans MS" pitchFamily="66" charset="0"/>
              </a:rPr>
              <a:t>TEACHING </a:t>
            </a:r>
            <a:r>
              <a:rPr lang="en-US" sz="5400" b="0" u="sng" dirty="0" smtClean="0">
                <a:latin typeface="Comic Sans MS" pitchFamily="66" charset="0"/>
              </a:rPr>
              <a:t>BOTH</a:t>
            </a:r>
            <a:r>
              <a:rPr lang="en-US" sz="5400" b="0" dirty="0" smtClean="0">
                <a:latin typeface="Comic Sans MS" pitchFamily="66" charset="0"/>
              </a:rPr>
              <a:t> </a:t>
            </a:r>
            <a:r>
              <a:rPr lang="en-US" sz="4400" b="0" dirty="0" smtClean="0">
                <a:latin typeface="Comic Sans MS" pitchFamily="66" charset="0"/>
              </a:rPr>
              <a:t/>
            </a:r>
            <a:br>
              <a:rPr lang="en-US" sz="4400" b="0" dirty="0" smtClean="0">
                <a:latin typeface="Comic Sans MS" pitchFamily="66" charset="0"/>
              </a:rPr>
            </a:br>
            <a:r>
              <a:rPr lang="en-US" sz="4400" b="0" dirty="0" smtClean="0">
                <a:latin typeface="Comic Sans MS" pitchFamily="66" charset="0"/>
              </a:rPr>
              <a:t/>
            </a:r>
            <a:br>
              <a:rPr lang="en-US" sz="4400" b="0" dirty="0" smtClean="0">
                <a:latin typeface="Comic Sans MS" pitchFamily="66" charset="0"/>
              </a:rPr>
            </a:br>
            <a:r>
              <a:rPr lang="en-US" sz="4400" b="0" dirty="0" smtClean="0">
                <a:latin typeface="Comic Sans MS" pitchFamily="66" charset="0"/>
              </a:rPr>
              <a:t/>
            </a:r>
            <a:br>
              <a:rPr lang="en-US" sz="4400" b="0" dirty="0" smtClean="0">
                <a:latin typeface="Comic Sans MS" pitchFamily="66" charset="0"/>
              </a:rPr>
            </a:br>
            <a:r>
              <a:rPr lang="en-US" sz="4400" b="0" dirty="0" smtClean="0">
                <a:latin typeface="Comic Sans MS" pitchFamily="66" charset="0"/>
              </a:rPr>
              <a:t/>
            </a:r>
            <a:br>
              <a:rPr lang="en-US" sz="4400" b="0" dirty="0" smtClean="0">
                <a:latin typeface="Comic Sans MS" pitchFamily="66" charset="0"/>
              </a:rPr>
            </a:br>
            <a:r>
              <a:rPr lang="en-US" sz="4800" b="0" dirty="0" smtClean="0">
                <a:latin typeface="Comic Sans MS" pitchFamily="66" charset="0"/>
              </a:rPr>
              <a:t>We can’t “CHANGE” behaviors unless we “TEACH HOW”</a:t>
            </a:r>
            <a:endParaRPr lang="en-US" sz="4800" b="0" dirty="0">
              <a:latin typeface="Comic Sans MS" pitchFamily="66" charset="0"/>
            </a:endParaRPr>
          </a:p>
        </p:txBody>
      </p:sp>
      <p:pic>
        <p:nvPicPr>
          <p:cNvPr id="4" name="Picture 10" descr="MMAG00293_0000[1]"/>
          <p:cNvPicPr>
            <a:picLocks noGrp="1" noChangeAspect="1" noChangeArrowheads="1" noCrop="1"/>
          </p:cNvPicPr>
          <p:nvPr>
            <p:ph idx="1"/>
          </p:nvPr>
        </p:nvPicPr>
        <p:blipFill>
          <a:blip r:embed="rId2" cstate="print"/>
          <a:srcRect/>
          <a:stretch>
            <a:fillRect/>
          </a:stretch>
        </p:blipFill>
        <p:spPr bwMode="auto">
          <a:xfrm>
            <a:off x="3505200" y="1828800"/>
            <a:ext cx="2514600" cy="2133600"/>
          </a:xfrm>
          <a:prstGeom prst="rect">
            <a:avLst/>
          </a:prstGeom>
          <a:noFill/>
          <a:ln w="9525">
            <a:noFill/>
            <a:miter lim="800000"/>
            <a:headEnd/>
            <a:tailEnd/>
          </a:ln>
        </p:spPr>
      </p:pic>
      <p:sp>
        <p:nvSpPr>
          <p:cNvPr id="5" name="TextBox 4"/>
          <p:cNvSpPr txBox="1"/>
          <p:nvPr/>
        </p:nvSpPr>
        <p:spPr>
          <a:xfrm>
            <a:off x="304800" y="990600"/>
            <a:ext cx="8686800" cy="1877437"/>
          </a:xfrm>
          <a:prstGeom prst="rect">
            <a:avLst/>
          </a:prstGeom>
          <a:noFill/>
        </p:spPr>
        <p:txBody>
          <a:bodyPr wrap="square" rtlCol="0">
            <a:spAutoFit/>
          </a:bodyPr>
          <a:lstStyle/>
          <a:p>
            <a:pPr>
              <a:buFont typeface="Arial" pitchFamily="34" charset="0"/>
              <a:buChar char="•"/>
            </a:pPr>
            <a:endParaRPr lang="en-US" sz="2000" dirty="0" smtClean="0"/>
          </a:p>
          <a:p>
            <a:pPr>
              <a:buFont typeface="Arial" pitchFamily="34" charset="0"/>
              <a:buChar char="•"/>
            </a:pPr>
            <a:endParaRPr lang="en-US" sz="2400" dirty="0" smtClean="0"/>
          </a:p>
          <a:p>
            <a:pPr>
              <a:buFont typeface="Arial" pitchFamily="34" charset="0"/>
              <a:buChar char="•"/>
            </a:pPr>
            <a:endParaRPr lang="en-US" sz="2400" dirty="0" smtClean="0"/>
          </a:p>
          <a:p>
            <a:pPr>
              <a:buFont typeface="Arial" pitchFamily="34" charset="0"/>
              <a:buChar char="•"/>
            </a:pPr>
            <a:endParaRPr lang="en-US" sz="2400" dirty="0" smtClean="0"/>
          </a:p>
          <a:p>
            <a:endParaRPr lang="en-US"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5" descr="C:\Users\Buss\AppData\Local\Microsoft\Windows\Temporary Internet Files\Content.IE5\XFZXYF9P\MPj04388470000[1].jpg"/>
          <p:cNvPicPr>
            <a:picLocks noChangeAspect="1" noChangeArrowheads="1"/>
          </p:cNvPicPr>
          <p:nvPr/>
        </p:nvPicPr>
        <p:blipFill>
          <a:blip r:embed="rId2" cstate="print"/>
          <a:srcRect/>
          <a:stretch>
            <a:fillRect/>
          </a:stretch>
        </p:blipFill>
        <p:spPr bwMode="auto">
          <a:xfrm>
            <a:off x="1447800" y="1447800"/>
            <a:ext cx="6400800" cy="3581400"/>
          </a:xfrm>
          <a:prstGeom prst="rect">
            <a:avLst/>
          </a:prstGeom>
          <a:noFill/>
        </p:spPr>
      </p:pic>
      <p:sp>
        <p:nvSpPr>
          <p:cNvPr id="7" name="TextBox 6"/>
          <p:cNvSpPr txBox="1"/>
          <p:nvPr/>
        </p:nvSpPr>
        <p:spPr>
          <a:xfrm>
            <a:off x="1447800" y="533400"/>
            <a:ext cx="7042312" cy="923330"/>
          </a:xfrm>
          <a:prstGeom prst="rect">
            <a:avLst/>
          </a:prstGeom>
          <a:noFill/>
        </p:spPr>
        <p:txBody>
          <a:bodyPr wrap="none" rtlCol="0">
            <a:spAutoFit/>
          </a:bodyPr>
          <a:lstStyle/>
          <a:p>
            <a:r>
              <a:rPr lang="en-US" sz="5400" b="1" dirty="0" smtClean="0"/>
              <a:t>EARLY EDUCATION</a:t>
            </a:r>
            <a:endParaRPr lang="en-US" sz="5400" b="1" dirty="0"/>
          </a:p>
        </p:txBody>
      </p:sp>
      <p:sp>
        <p:nvSpPr>
          <p:cNvPr id="5" name="TextBox 4"/>
          <p:cNvSpPr txBox="1"/>
          <p:nvPr/>
        </p:nvSpPr>
        <p:spPr>
          <a:xfrm>
            <a:off x="0" y="5105400"/>
            <a:ext cx="8977138" cy="1077218"/>
          </a:xfrm>
          <a:prstGeom prst="rect">
            <a:avLst/>
          </a:prstGeom>
          <a:noFill/>
        </p:spPr>
        <p:txBody>
          <a:bodyPr wrap="none" rtlCol="0">
            <a:spAutoFit/>
          </a:bodyPr>
          <a:lstStyle/>
          <a:p>
            <a:r>
              <a:rPr lang="en-US" sz="3200" dirty="0" smtClean="0"/>
              <a:t>Those working with children as early as age 2 </a:t>
            </a:r>
          </a:p>
          <a:p>
            <a:r>
              <a:rPr lang="en-US" sz="3200" dirty="0" smtClean="0"/>
              <a:t>             play a critical role.</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8229600" cy="4525963"/>
          </a:xfrm>
        </p:spPr>
        <p:txBody>
          <a:bodyPr>
            <a:normAutofit/>
          </a:bodyPr>
          <a:lstStyle/>
          <a:p>
            <a:pPr>
              <a:buNone/>
            </a:pPr>
            <a:r>
              <a:rPr lang="en-US" sz="4000" dirty="0" smtClean="0"/>
              <a:t> </a:t>
            </a:r>
            <a:r>
              <a:rPr lang="en-US" sz="3200" dirty="0" smtClean="0">
                <a:latin typeface="Comic Sans MS" pitchFamily="66" charset="0"/>
              </a:rPr>
              <a:t>Physical Activity		  Healthy Eating</a:t>
            </a:r>
            <a:endParaRPr lang="en-US" sz="3200" dirty="0"/>
          </a:p>
        </p:txBody>
      </p:sp>
      <p:sp>
        <p:nvSpPr>
          <p:cNvPr id="3" name="Title 2"/>
          <p:cNvSpPr>
            <a:spLocks noGrp="1"/>
          </p:cNvSpPr>
          <p:nvPr>
            <p:ph type="title"/>
          </p:nvPr>
        </p:nvSpPr>
        <p:spPr>
          <a:xfrm>
            <a:off x="457200" y="381000"/>
            <a:ext cx="8229600" cy="1143000"/>
          </a:xfrm>
        </p:spPr>
        <p:txBody>
          <a:bodyPr>
            <a:normAutofit/>
          </a:bodyPr>
          <a:lstStyle/>
          <a:p>
            <a:r>
              <a:rPr lang="en-US" sz="5400" dirty="0" smtClean="0">
                <a:effectLst/>
                <a:latin typeface="Comic Sans MS" pitchFamily="66" charset="0"/>
              </a:rPr>
              <a:t>LINK TO ACADEMICS</a:t>
            </a:r>
            <a:endParaRPr lang="en-US" sz="5400" dirty="0">
              <a:effectLst/>
              <a:latin typeface="Comic Sans MS" pitchFamily="66" charset="0"/>
            </a:endParaRPr>
          </a:p>
        </p:txBody>
      </p:sp>
      <p:pic>
        <p:nvPicPr>
          <p:cNvPr id="1028" name="Picture 4" descr="C:\Users\Buss\AppData\Local\Microsoft\Windows\Temporary Internet Files\Content.IE5\AQ05H1LK\MPj04384940000[1].jpg"/>
          <p:cNvPicPr>
            <a:picLocks noChangeAspect="1" noChangeArrowheads="1"/>
          </p:cNvPicPr>
          <p:nvPr/>
        </p:nvPicPr>
        <p:blipFill>
          <a:blip r:embed="rId2" cstate="print"/>
          <a:srcRect/>
          <a:stretch>
            <a:fillRect/>
          </a:stretch>
        </p:blipFill>
        <p:spPr bwMode="auto">
          <a:xfrm>
            <a:off x="5029200" y="2590800"/>
            <a:ext cx="3352800" cy="2971800"/>
          </a:xfrm>
          <a:prstGeom prst="rect">
            <a:avLst/>
          </a:prstGeom>
          <a:noFill/>
        </p:spPr>
      </p:pic>
      <p:pic>
        <p:nvPicPr>
          <p:cNvPr id="1030" name="Picture 6" descr="C:\Users\Buss\AppData\Local\Microsoft\Windows\Temporary Internet Files\Content.IE5\AQ05H1LK\MCj04241560000[1].wmf"/>
          <p:cNvPicPr>
            <a:picLocks noChangeAspect="1" noChangeArrowheads="1"/>
          </p:cNvPicPr>
          <p:nvPr/>
        </p:nvPicPr>
        <p:blipFill>
          <a:blip r:embed="rId3" cstate="print"/>
          <a:srcRect/>
          <a:stretch>
            <a:fillRect/>
          </a:stretch>
        </p:blipFill>
        <p:spPr bwMode="auto">
          <a:xfrm>
            <a:off x="1143000" y="2514600"/>
            <a:ext cx="2438400" cy="28956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10" descr="C:\Documents and Settings\Buss Family\Desktop\Power point picture\School.JPG"/>
          <p:cNvPicPr>
            <a:picLocks noGrp="1" noChangeAspect="1" noChangeArrowheads="1"/>
          </p:cNvPicPr>
          <p:nvPr>
            <p:ph sz="half" idx="1"/>
          </p:nvPr>
        </p:nvPicPr>
        <p:blipFill>
          <a:blip r:embed="rId2" cstate="print">
            <a:lum bright="39000"/>
          </a:blip>
          <a:srcRect/>
          <a:stretch>
            <a:fillRect/>
          </a:stretch>
        </p:blipFill>
        <p:spPr>
          <a:xfrm>
            <a:off x="381000" y="1219200"/>
            <a:ext cx="1828800" cy="1371600"/>
          </a:xfrm>
          <a:noFill/>
        </p:spPr>
      </p:pic>
      <p:sp>
        <p:nvSpPr>
          <p:cNvPr id="7" name="TextBox 6"/>
          <p:cNvSpPr txBox="1"/>
          <p:nvPr/>
        </p:nvSpPr>
        <p:spPr>
          <a:xfrm>
            <a:off x="392886" y="4724400"/>
            <a:ext cx="292068" cy="523220"/>
          </a:xfrm>
          <a:prstGeom prst="rect">
            <a:avLst/>
          </a:prstGeom>
          <a:noFill/>
        </p:spPr>
        <p:txBody>
          <a:bodyPr wrap="none" rtlCol="0">
            <a:spAutoFit/>
          </a:bodyPr>
          <a:lstStyle/>
          <a:p>
            <a:r>
              <a:rPr lang="en-US" sz="2800" dirty="0" smtClean="0"/>
              <a:t> </a:t>
            </a:r>
            <a:endParaRPr lang="en-US" sz="2800" dirty="0"/>
          </a:p>
        </p:txBody>
      </p:sp>
      <p:pic>
        <p:nvPicPr>
          <p:cNvPr id="1032" name="Picture 8" descr="C:\Users\Buss\AppData\Local\Microsoft\Windows\Temporary Internet Files\Content.IE5\AQ05H1LK\MCj04355980000[1].wmf"/>
          <p:cNvPicPr>
            <a:picLocks noChangeAspect="1" noChangeArrowheads="1"/>
          </p:cNvPicPr>
          <p:nvPr/>
        </p:nvPicPr>
        <p:blipFill>
          <a:blip r:embed="rId3" cstate="print"/>
          <a:srcRect/>
          <a:stretch>
            <a:fillRect/>
          </a:stretch>
        </p:blipFill>
        <p:spPr bwMode="auto">
          <a:xfrm>
            <a:off x="1676400" y="2743200"/>
            <a:ext cx="1431925" cy="1600200"/>
          </a:xfrm>
          <a:prstGeom prst="rect">
            <a:avLst/>
          </a:prstGeom>
          <a:noFill/>
        </p:spPr>
      </p:pic>
      <p:pic>
        <p:nvPicPr>
          <p:cNvPr id="1034" name="Picture 10" descr="C:\Users\Buss\AppData\Local\Microsoft\Windows\Temporary Internet Files\Content.IE5\AQ05H1LK\MCBL00337_0000[1].wmf"/>
          <p:cNvPicPr>
            <a:picLocks noChangeAspect="1" noChangeArrowheads="1"/>
          </p:cNvPicPr>
          <p:nvPr/>
        </p:nvPicPr>
        <p:blipFill>
          <a:blip r:embed="rId4" cstate="print"/>
          <a:srcRect/>
          <a:stretch>
            <a:fillRect/>
          </a:stretch>
        </p:blipFill>
        <p:spPr bwMode="auto">
          <a:xfrm>
            <a:off x="2819400" y="4572000"/>
            <a:ext cx="1828800" cy="1371600"/>
          </a:xfrm>
          <a:prstGeom prst="rect">
            <a:avLst/>
          </a:prstGeom>
          <a:noFill/>
        </p:spPr>
      </p:pic>
      <p:sp>
        <p:nvSpPr>
          <p:cNvPr id="16" name="TextBox 15"/>
          <p:cNvSpPr txBox="1"/>
          <p:nvPr/>
        </p:nvSpPr>
        <p:spPr>
          <a:xfrm>
            <a:off x="2438400" y="1447800"/>
            <a:ext cx="2098651" cy="830997"/>
          </a:xfrm>
          <a:prstGeom prst="rect">
            <a:avLst/>
          </a:prstGeom>
          <a:noFill/>
        </p:spPr>
        <p:txBody>
          <a:bodyPr wrap="none" rtlCol="0">
            <a:spAutoFit/>
          </a:bodyPr>
          <a:lstStyle/>
          <a:p>
            <a:r>
              <a:rPr lang="en-US" sz="4800" dirty="0" smtClean="0"/>
              <a:t>School</a:t>
            </a:r>
            <a:endParaRPr lang="en-US" sz="4800" dirty="0"/>
          </a:p>
        </p:txBody>
      </p:sp>
      <p:sp>
        <p:nvSpPr>
          <p:cNvPr id="17" name="TextBox 16"/>
          <p:cNvSpPr txBox="1"/>
          <p:nvPr/>
        </p:nvSpPr>
        <p:spPr>
          <a:xfrm>
            <a:off x="3352800" y="2895600"/>
            <a:ext cx="2013693" cy="830997"/>
          </a:xfrm>
          <a:prstGeom prst="rect">
            <a:avLst/>
          </a:prstGeom>
          <a:noFill/>
        </p:spPr>
        <p:txBody>
          <a:bodyPr wrap="none" rtlCol="0">
            <a:spAutoFit/>
          </a:bodyPr>
          <a:lstStyle/>
          <a:p>
            <a:r>
              <a:rPr lang="en-US" sz="4800" dirty="0" smtClean="0"/>
              <a:t>Family</a:t>
            </a:r>
            <a:endParaRPr lang="en-US" sz="4800" dirty="0"/>
          </a:p>
        </p:txBody>
      </p:sp>
      <p:sp>
        <p:nvSpPr>
          <p:cNvPr id="18" name="TextBox 17"/>
          <p:cNvSpPr txBox="1"/>
          <p:nvPr/>
        </p:nvSpPr>
        <p:spPr>
          <a:xfrm>
            <a:off x="4648200" y="4724400"/>
            <a:ext cx="3260829" cy="830997"/>
          </a:xfrm>
          <a:prstGeom prst="rect">
            <a:avLst/>
          </a:prstGeom>
          <a:noFill/>
        </p:spPr>
        <p:txBody>
          <a:bodyPr wrap="none" rtlCol="0">
            <a:spAutoFit/>
          </a:bodyPr>
          <a:lstStyle/>
          <a:p>
            <a:r>
              <a:rPr lang="en-US" sz="4800" dirty="0" smtClean="0"/>
              <a:t>Community</a:t>
            </a:r>
            <a:endParaRPr lang="en-US" sz="4800" dirty="0"/>
          </a:p>
        </p:txBody>
      </p:sp>
      <p:sp>
        <p:nvSpPr>
          <p:cNvPr id="11" name="TextBox 10"/>
          <p:cNvSpPr txBox="1"/>
          <p:nvPr/>
        </p:nvSpPr>
        <p:spPr>
          <a:xfrm>
            <a:off x="304800" y="304800"/>
            <a:ext cx="4549643" cy="1723549"/>
          </a:xfrm>
          <a:prstGeom prst="rect">
            <a:avLst/>
          </a:prstGeom>
          <a:noFill/>
        </p:spPr>
        <p:txBody>
          <a:bodyPr wrap="none" rtlCol="0">
            <a:spAutoFit/>
          </a:bodyPr>
          <a:lstStyle/>
          <a:p>
            <a:pPr algn="ctr"/>
            <a:r>
              <a:rPr lang="en-US" sz="6600" dirty="0" smtClean="0">
                <a:effectLst>
                  <a:outerShdw blurRad="38100" dist="38100" dir="2700000" algn="tl">
                    <a:srgbClr val="000000">
                      <a:alpha val="43137"/>
                    </a:srgbClr>
                  </a:outerShdw>
                </a:effectLst>
              </a:rPr>
              <a:t>AVENUES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763000" cy="1447800"/>
          </a:xfrm>
          <a:prstGeom prst="roundRect">
            <a:avLst/>
          </a:prstGeom>
          <a:solidFill>
            <a:schemeClr val="bg1"/>
          </a:solidFill>
        </p:spPr>
        <p:txBody>
          <a:bodyPr>
            <a:normAutofit fontScale="90000"/>
          </a:bodyPr>
          <a:lstStyle/>
          <a:p>
            <a:r>
              <a:rPr lang="en-US" sz="5400" dirty="0" smtClean="0"/>
              <a:t>SCHOOL  WELLNESS POLICY</a:t>
            </a:r>
            <a:r>
              <a:rPr lang="en-US" dirty="0" smtClean="0"/>
              <a:t/>
            </a:r>
            <a:br>
              <a:rPr lang="en-US" dirty="0" smtClean="0"/>
            </a:br>
            <a:endParaRPr lang="en-US" sz="2700" dirty="0"/>
          </a:p>
        </p:txBody>
      </p:sp>
      <p:sp>
        <p:nvSpPr>
          <p:cNvPr id="3" name="Content Placeholder 2"/>
          <p:cNvSpPr>
            <a:spLocks noGrp="1"/>
          </p:cNvSpPr>
          <p:nvPr>
            <p:ph sz="half" idx="1"/>
          </p:nvPr>
        </p:nvSpPr>
        <p:spPr>
          <a:xfrm>
            <a:off x="762000" y="1371600"/>
            <a:ext cx="8229600" cy="4525963"/>
          </a:xfrm>
          <a:prstGeom prst="snip2DiagRect">
            <a:avLst/>
          </a:prstGeom>
          <a:solidFill>
            <a:schemeClr val="bg1"/>
          </a:solidFill>
        </p:spPr>
        <p:txBody>
          <a:bodyPr>
            <a:noAutofit/>
          </a:bodyPr>
          <a:lstStyle/>
          <a:p>
            <a:pPr>
              <a:buFont typeface="Wingdings" pitchFamily="2" charset="2"/>
              <a:buChar char="ü"/>
            </a:pPr>
            <a:r>
              <a:rPr lang="en-US" sz="3200" dirty="0" smtClean="0"/>
              <a:t>The Child Nutrition and WIC Reauthorization Act </a:t>
            </a:r>
          </a:p>
          <a:p>
            <a:pPr>
              <a:buFont typeface="Wingdings" pitchFamily="2" charset="2"/>
              <a:buChar char="ü"/>
            </a:pPr>
            <a:r>
              <a:rPr lang="en-US" sz="3200" dirty="0" smtClean="0"/>
              <a:t>Required for schools participating in the National School Lunch Program</a:t>
            </a:r>
          </a:p>
          <a:p>
            <a:pPr>
              <a:buFont typeface="Wingdings" pitchFamily="2" charset="2"/>
              <a:buChar char="ü"/>
            </a:pPr>
            <a:r>
              <a:rPr lang="en-US" sz="3200" dirty="0" smtClean="0"/>
              <a:t>Section 204 addresses </a:t>
            </a:r>
            <a:r>
              <a:rPr lang="en-US" sz="3200" dirty="0" smtClean="0">
                <a:solidFill>
                  <a:schemeClr val="accent1"/>
                </a:solidFill>
              </a:rPr>
              <a:t>Physical Activity </a:t>
            </a:r>
            <a:r>
              <a:rPr lang="en-US" sz="3200" dirty="0" smtClean="0"/>
              <a:t>and </a:t>
            </a:r>
            <a:r>
              <a:rPr lang="en-US" sz="3200" dirty="0" smtClean="0">
                <a:solidFill>
                  <a:schemeClr val="accent1"/>
                </a:solidFill>
              </a:rPr>
              <a:t>Nutrition</a:t>
            </a:r>
            <a:r>
              <a:rPr lang="en-US" sz="3200" dirty="0" smtClean="0">
                <a:solidFill>
                  <a:schemeClr val="accent2"/>
                </a:solidFill>
              </a:rPr>
              <a:t> </a:t>
            </a:r>
            <a:r>
              <a:rPr lang="en-US" sz="3200" dirty="0" smtClean="0"/>
              <a:t>education</a:t>
            </a:r>
          </a:p>
          <a:p>
            <a:pPr>
              <a:buFont typeface="Wingdings" pitchFamily="2" charset="2"/>
              <a:buChar char="ü"/>
            </a:pPr>
            <a:endParaRPr lang="en-US" sz="800" dirty="0" smtClean="0"/>
          </a:p>
          <a:p>
            <a:pPr>
              <a:buNone/>
            </a:pPr>
            <a:r>
              <a:rPr lang="en-US" sz="3200" dirty="0" smtClean="0">
                <a:latin typeface="Comic Sans MS" pitchFamily="66" charset="0"/>
              </a:rPr>
              <a:t/>
            </a:r>
            <a:br>
              <a:rPr lang="en-US" sz="3200" dirty="0" smtClean="0">
                <a:latin typeface="Comic Sans MS" pitchFamily="66" charset="0"/>
              </a:rPr>
            </a:br>
            <a:endParaRPr lang="en-US" sz="3200" b="1" dirty="0" smtClean="0">
              <a:latin typeface="Comic Sans MS" pitchFamily="66"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028" y="228600"/>
            <a:ext cx="8279372" cy="1754326"/>
          </a:xfrm>
          <a:prstGeom prst="rect">
            <a:avLst/>
          </a:prstGeom>
          <a:noFill/>
        </p:spPr>
        <p:txBody>
          <a:bodyPr wrap="square" rtlCol="0">
            <a:spAutoFit/>
          </a:bodyPr>
          <a:lstStyle/>
          <a:p>
            <a:pPr algn="ctr"/>
            <a:r>
              <a:rPr lang="en-US" sz="5400" b="1" dirty="0" smtClean="0"/>
              <a:t>LESS TALK</a:t>
            </a:r>
          </a:p>
          <a:p>
            <a:pPr algn="ctr"/>
            <a:r>
              <a:rPr lang="en-US" sz="5400" b="1" dirty="0" smtClean="0"/>
              <a:t> MORE ACTION</a:t>
            </a:r>
          </a:p>
        </p:txBody>
      </p:sp>
      <p:pic>
        <p:nvPicPr>
          <p:cNvPr id="1030" name="Picture 6" descr="http://www.gdargaud.net/Humor/Pics/LastWordsSkull.jpg"/>
          <p:cNvPicPr>
            <a:picLocks noChangeAspect="1" noChangeArrowheads="1"/>
          </p:cNvPicPr>
          <p:nvPr/>
        </p:nvPicPr>
        <p:blipFill>
          <a:blip r:embed="rId2" cstate="print">
            <a:duotone>
              <a:schemeClr val="accent3">
                <a:shade val="45000"/>
                <a:satMod val="135000"/>
              </a:schemeClr>
              <a:prstClr val="white"/>
            </a:duotone>
          </a:blip>
          <a:srcRect/>
          <a:stretch>
            <a:fillRect/>
          </a:stretch>
        </p:blipFill>
        <p:spPr bwMode="auto">
          <a:xfrm>
            <a:off x="3276600" y="2743200"/>
            <a:ext cx="2209801" cy="2819400"/>
          </a:xfrm>
          <a:prstGeom prst="rect">
            <a:avLst/>
          </a:prstGeom>
          <a:noFill/>
        </p:spPr>
      </p:pic>
      <p:sp>
        <p:nvSpPr>
          <p:cNvPr id="4" name="TextBox 3"/>
          <p:cNvSpPr txBox="1"/>
          <p:nvPr/>
        </p:nvSpPr>
        <p:spPr>
          <a:xfrm>
            <a:off x="381000" y="3124200"/>
            <a:ext cx="8610600" cy="1938992"/>
          </a:xfrm>
          <a:prstGeom prst="rect">
            <a:avLst/>
          </a:prstGeom>
          <a:noFill/>
        </p:spPr>
        <p:txBody>
          <a:bodyPr wrap="square" rtlCol="0" anchor="ctr">
            <a:spAutoFit/>
          </a:bodyPr>
          <a:lstStyle/>
          <a:p>
            <a:r>
              <a:rPr lang="en-US" dirty="0" smtClean="0"/>
              <a:t>Only words               </a:t>
            </a:r>
          </a:p>
          <a:p>
            <a:r>
              <a:rPr lang="en-US" dirty="0" smtClean="0"/>
              <a:t>                                </a:t>
            </a:r>
          </a:p>
          <a:p>
            <a:r>
              <a:rPr lang="en-US" dirty="0" smtClean="0"/>
              <a:t>                                without action!</a:t>
            </a:r>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3707</TotalTime>
  <Words>952</Words>
  <Application>Microsoft Office PowerPoint</Application>
  <PresentationFormat>On-screen Show (4:3)</PresentationFormat>
  <Paragraphs>307</Paragraphs>
  <Slides>38</Slides>
  <Notes>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0" baseType="lpstr">
      <vt:lpstr>Concourse</vt:lpstr>
      <vt:lpstr>Acrobat Document</vt:lpstr>
      <vt:lpstr>Slide 1</vt:lpstr>
      <vt:lpstr>Slide 2</vt:lpstr>
      <vt:lpstr>Slide 3</vt:lpstr>
      <vt:lpstr>ONE RESOURCE  TEACHING BOTH     We can’t “CHANGE” behaviors unless we “TEACH HOW”</vt:lpstr>
      <vt:lpstr>Slide 5</vt:lpstr>
      <vt:lpstr>LINK TO ACADEMICS</vt:lpstr>
      <vt:lpstr>Slide 7</vt:lpstr>
      <vt:lpstr>SCHOOL  WELLNESS POLICY </vt:lpstr>
      <vt:lpstr>Slide 9</vt:lpstr>
      <vt:lpstr>Slide 10</vt:lpstr>
      <vt:lpstr>Slide 11</vt:lpstr>
      <vt:lpstr>FITNESS PALS WATERMELON JACK</vt:lpstr>
      <vt:lpstr>Slide 13</vt:lpstr>
      <vt:lpstr>Slide 14</vt:lpstr>
      <vt:lpstr>Slide 15</vt:lpstr>
      <vt:lpstr>Slide 16</vt:lpstr>
      <vt:lpstr>CHILDREN MOVING WHILE LEARNING!</vt:lpstr>
      <vt:lpstr>Slide 18</vt:lpstr>
      <vt:lpstr>Slide 19</vt:lpstr>
      <vt:lpstr>SQUADS—groups of 5</vt:lpstr>
      <vt:lpstr>bSAFE bFIT!  Educational Tools</vt:lpstr>
      <vt:lpstr>  bSAFE bFIT! MANUAL    with LESSON PLANS</vt:lpstr>
      <vt:lpstr>Slide 23</vt:lpstr>
      <vt:lpstr>Slide 24</vt:lpstr>
      <vt:lpstr>Slide 25</vt:lpstr>
      <vt:lpstr>Slide 26</vt:lpstr>
      <vt:lpstr>Slide 27</vt:lpstr>
      <vt:lpstr>FABULOUS FIT FRIDAY</vt:lpstr>
      <vt:lpstr>Slide 29</vt:lpstr>
      <vt:lpstr>Slide 30</vt:lpstr>
      <vt:lpstr>Slide 31</vt:lpstr>
      <vt:lpstr>WELLNESS ACTION PLAN COMMITTEE</vt:lpstr>
      <vt:lpstr>Slide 33</vt:lpstr>
      <vt:lpstr>HANDOUT  Constructing Learning Strategies Template</vt:lpstr>
      <vt:lpstr>Slide 35</vt:lpstr>
      <vt:lpstr>Slide 36</vt:lpstr>
      <vt:lpstr>Slide 37</vt:lpstr>
      <vt:lpstr>Slide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Elementary Physical Education</dc:title>
  <dc:creator>LCSD</dc:creator>
  <cp:lastModifiedBy>CWU</cp:lastModifiedBy>
  <cp:revision>1169</cp:revision>
  <dcterms:created xsi:type="dcterms:W3CDTF">2006-09-13T15:07:11Z</dcterms:created>
  <dcterms:modified xsi:type="dcterms:W3CDTF">2009-11-10T20:02:52Z</dcterms:modified>
</cp:coreProperties>
</file>